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9" r:id="rId3"/>
    <p:sldMasterId id="21474837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Roboto Thin"/>
      <p:regular r:id="rId52"/>
      <p:bold r:id="rId53"/>
      <p:italic r:id="rId54"/>
      <p:boldItalic r:id="rId55"/>
    </p:embeddedFont>
    <p:embeddedFont>
      <p:font typeface="Roboto Mono Medium"/>
      <p:regular r:id="rId56"/>
      <p:bold r:id="rId57"/>
      <p:italic r:id="rId58"/>
      <p:boldItalic r:id="rId59"/>
    </p:embeddedFont>
    <p:embeddedFont>
      <p:font typeface="Roboto Medium"/>
      <p:regular r:id="rId60"/>
      <p:bold r:id="rId61"/>
      <p:italic r:id="rId62"/>
      <p:boldItalic r:id="rId63"/>
    </p:embeddedFont>
    <p:embeddedFont>
      <p:font typeface="Roboto"/>
      <p:regular r:id="rId64"/>
      <p:bold r:id="rId65"/>
      <p:italic r:id="rId66"/>
      <p:boldItalic r:id="rId67"/>
    </p:embeddedFont>
    <p:embeddedFont>
      <p:font typeface="Roboto Mono Light"/>
      <p:regular r:id="rId68"/>
      <p:bold r:id="rId69"/>
      <p:italic r:id="rId70"/>
      <p:boldItalic r:id="rId71"/>
    </p:embeddedFont>
    <p:embeddedFont>
      <p:font typeface="Roboto Light"/>
      <p:regular r:id="rId72"/>
      <p:bold r:id="rId73"/>
      <p:italic r:id="rId74"/>
      <p:boldItalic r:id="rId75"/>
    </p:embeddedFont>
    <p:embeddedFont>
      <p:font typeface="Roboto Mono"/>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Light-bold.fntdata"/><Relationship Id="rId72" Type="http://schemas.openxmlformats.org/officeDocument/2006/relationships/font" Target="fonts/RobotoLight-regular.fntdata"/><Relationship Id="rId31" Type="http://schemas.openxmlformats.org/officeDocument/2006/relationships/slide" Target="slides/slide26.xml"/><Relationship Id="rId75" Type="http://schemas.openxmlformats.org/officeDocument/2006/relationships/font" Target="fonts/RobotoLight-boldItalic.fntdata"/><Relationship Id="rId30" Type="http://schemas.openxmlformats.org/officeDocument/2006/relationships/slide" Target="slides/slide25.xml"/><Relationship Id="rId74" Type="http://schemas.openxmlformats.org/officeDocument/2006/relationships/font" Target="fonts/RobotoLight-italic.fntdata"/><Relationship Id="rId33" Type="http://schemas.openxmlformats.org/officeDocument/2006/relationships/slide" Target="slides/slide28.xml"/><Relationship Id="rId77" Type="http://schemas.openxmlformats.org/officeDocument/2006/relationships/font" Target="fonts/RobotoMono-bold.fntdata"/><Relationship Id="rId32" Type="http://schemas.openxmlformats.org/officeDocument/2006/relationships/slide" Target="slides/slide27.xml"/><Relationship Id="rId76" Type="http://schemas.openxmlformats.org/officeDocument/2006/relationships/font" Target="fonts/RobotoMono-regular.fntdata"/><Relationship Id="rId35" Type="http://schemas.openxmlformats.org/officeDocument/2006/relationships/slide" Target="slides/slide30.xml"/><Relationship Id="rId79" Type="http://schemas.openxmlformats.org/officeDocument/2006/relationships/font" Target="fonts/RobotoMono-boldItalic.fntdata"/><Relationship Id="rId34" Type="http://schemas.openxmlformats.org/officeDocument/2006/relationships/slide" Target="slides/slide29.xml"/><Relationship Id="rId78" Type="http://schemas.openxmlformats.org/officeDocument/2006/relationships/font" Target="fonts/RobotoMono-italic.fntdata"/><Relationship Id="rId71" Type="http://schemas.openxmlformats.org/officeDocument/2006/relationships/font" Target="fonts/RobotoMonoLight-boldItalic.fntdata"/><Relationship Id="rId70" Type="http://schemas.openxmlformats.org/officeDocument/2006/relationships/font" Target="fonts/RobotoMonoLight-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edium-italic.fntdata"/><Relationship Id="rId61" Type="http://schemas.openxmlformats.org/officeDocument/2006/relationships/font" Target="fonts/RobotoMedium-bold.fntdata"/><Relationship Id="rId20" Type="http://schemas.openxmlformats.org/officeDocument/2006/relationships/slide" Target="slides/slide15.xml"/><Relationship Id="rId64" Type="http://schemas.openxmlformats.org/officeDocument/2006/relationships/font" Target="fonts/Roboto-regular.fntdata"/><Relationship Id="rId63" Type="http://schemas.openxmlformats.org/officeDocument/2006/relationships/font" Target="fonts/RobotoMedium-boldItalic.fntdata"/><Relationship Id="rId22" Type="http://schemas.openxmlformats.org/officeDocument/2006/relationships/slide" Target="slides/slide17.xml"/><Relationship Id="rId66" Type="http://schemas.openxmlformats.org/officeDocument/2006/relationships/font" Target="fonts/Roboto-italic.fntdata"/><Relationship Id="rId21" Type="http://schemas.openxmlformats.org/officeDocument/2006/relationships/slide" Target="slides/slide16.xml"/><Relationship Id="rId65" Type="http://schemas.openxmlformats.org/officeDocument/2006/relationships/font" Target="fonts/Roboto-bold.fntdata"/><Relationship Id="rId24" Type="http://schemas.openxmlformats.org/officeDocument/2006/relationships/slide" Target="slides/slide19.xml"/><Relationship Id="rId68" Type="http://schemas.openxmlformats.org/officeDocument/2006/relationships/font" Target="fonts/RobotoMonoLight-regular.fntdata"/><Relationship Id="rId23" Type="http://schemas.openxmlformats.org/officeDocument/2006/relationships/slide" Target="slides/slide18.xml"/><Relationship Id="rId67" Type="http://schemas.openxmlformats.org/officeDocument/2006/relationships/font" Target="fonts/Roboto-boldItalic.fntdata"/><Relationship Id="rId60" Type="http://schemas.openxmlformats.org/officeDocument/2006/relationships/font" Target="fonts/RobotoMedium-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MonoLight-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Thin-bold.fntdata"/><Relationship Id="rId52" Type="http://schemas.openxmlformats.org/officeDocument/2006/relationships/font" Target="fonts/RobotoThin-regular.fntdata"/><Relationship Id="rId11" Type="http://schemas.openxmlformats.org/officeDocument/2006/relationships/slide" Target="slides/slide6.xml"/><Relationship Id="rId55" Type="http://schemas.openxmlformats.org/officeDocument/2006/relationships/font" Target="fonts/RobotoThin-boldItalic.fntdata"/><Relationship Id="rId10" Type="http://schemas.openxmlformats.org/officeDocument/2006/relationships/slide" Target="slides/slide5.xml"/><Relationship Id="rId54" Type="http://schemas.openxmlformats.org/officeDocument/2006/relationships/font" Target="fonts/RobotoThin-italic.fntdata"/><Relationship Id="rId13" Type="http://schemas.openxmlformats.org/officeDocument/2006/relationships/slide" Target="slides/slide8.xml"/><Relationship Id="rId57" Type="http://schemas.openxmlformats.org/officeDocument/2006/relationships/font" Target="fonts/RobotoMonoMedium-bold.fntdata"/><Relationship Id="rId12" Type="http://schemas.openxmlformats.org/officeDocument/2006/relationships/slide" Target="slides/slide7.xml"/><Relationship Id="rId56" Type="http://schemas.openxmlformats.org/officeDocument/2006/relationships/font" Target="fonts/RobotoMonoMedium-regular.fntdata"/><Relationship Id="rId15" Type="http://schemas.openxmlformats.org/officeDocument/2006/relationships/slide" Target="slides/slide10.xml"/><Relationship Id="rId59" Type="http://schemas.openxmlformats.org/officeDocument/2006/relationships/font" Target="fonts/RobotoMonoMedium-boldItalic.fntdata"/><Relationship Id="rId14" Type="http://schemas.openxmlformats.org/officeDocument/2006/relationships/slide" Target="slides/slide9.xml"/><Relationship Id="rId58" Type="http://schemas.openxmlformats.org/officeDocument/2006/relationships/font" Target="fonts/RobotoMonoMedium-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9" name="Shape 2029"/>
        <p:cNvGrpSpPr/>
        <p:nvPr/>
      </p:nvGrpSpPr>
      <p:grpSpPr>
        <a:xfrm>
          <a:off x="0" y="0"/>
          <a:ext cx="0" cy="0"/>
          <a:chOff x="0" y="0"/>
          <a:chExt cx="0" cy="0"/>
        </a:xfrm>
      </p:grpSpPr>
      <p:sp>
        <p:nvSpPr>
          <p:cNvPr id="2030" name="Google Shape;2030;g4f80a3047b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1" name="Google Shape;2031;g4f80a3047b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9" name="Shape 2099"/>
        <p:cNvGrpSpPr/>
        <p:nvPr/>
      </p:nvGrpSpPr>
      <p:grpSpPr>
        <a:xfrm>
          <a:off x="0" y="0"/>
          <a:ext cx="0" cy="0"/>
          <a:chOff x="0" y="0"/>
          <a:chExt cx="0" cy="0"/>
        </a:xfrm>
      </p:grpSpPr>
      <p:sp>
        <p:nvSpPr>
          <p:cNvPr id="2100" name="Google Shape;2100;g54aa5a18f2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1" name="Google Shape;2101;g54aa5a18f2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8" name="Shape 2108"/>
        <p:cNvGrpSpPr/>
        <p:nvPr/>
      </p:nvGrpSpPr>
      <p:grpSpPr>
        <a:xfrm>
          <a:off x="0" y="0"/>
          <a:ext cx="0" cy="0"/>
          <a:chOff x="0" y="0"/>
          <a:chExt cx="0" cy="0"/>
        </a:xfrm>
      </p:grpSpPr>
      <p:sp>
        <p:nvSpPr>
          <p:cNvPr id="2109" name="Google Shape;2109;g54aa5a18f2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0" name="Google Shape;2110;g54aa5a18f2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5" name="Shape 2115"/>
        <p:cNvGrpSpPr/>
        <p:nvPr/>
      </p:nvGrpSpPr>
      <p:grpSpPr>
        <a:xfrm>
          <a:off x="0" y="0"/>
          <a:ext cx="0" cy="0"/>
          <a:chOff x="0" y="0"/>
          <a:chExt cx="0" cy="0"/>
        </a:xfrm>
      </p:grpSpPr>
      <p:sp>
        <p:nvSpPr>
          <p:cNvPr id="2116" name="Google Shape;2116;g54aa5a18f2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54aa5a18f2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2" name="Shape 2122"/>
        <p:cNvGrpSpPr/>
        <p:nvPr/>
      </p:nvGrpSpPr>
      <p:grpSpPr>
        <a:xfrm>
          <a:off x="0" y="0"/>
          <a:ext cx="0" cy="0"/>
          <a:chOff x="0" y="0"/>
          <a:chExt cx="0" cy="0"/>
        </a:xfrm>
      </p:grpSpPr>
      <p:sp>
        <p:nvSpPr>
          <p:cNvPr id="2123" name="Google Shape;2123;g54aa5a18f2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54aa5a18f2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1" name="Shape 2131"/>
        <p:cNvGrpSpPr/>
        <p:nvPr/>
      </p:nvGrpSpPr>
      <p:grpSpPr>
        <a:xfrm>
          <a:off x="0" y="0"/>
          <a:ext cx="0" cy="0"/>
          <a:chOff x="0" y="0"/>
          <a:chExt cx="0" cy="0"/>
        </a:xfrm>
      </p:grpSpPr>
      <p:sp>
        <p:nvSpPr>
          <p:cNvPr id="2132" name="Google Shape;2132;g54aa5a18f2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3" name="Google Shape;2133;g54aa5a18f2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7" name="Shape 2137"/>
        <p:cNvGrpSpPr/>
        <p:nvPr/>
      </p:nvGrpSpPr>
      <p:grpSpPr>
        <a:xfrm>
          <a:off x="0" y="0"/>
          <a:ext cx="0" cy="0"/>
          <a:chOff x="0" y="0"/>
          <a:chExt cx="0" cy="0"/>
        </a:xfrm>
      </p:grpSpPr>
      <p:sp>
        <p:nvSpPr>
          <p:cNvPr id="2138" name="Google Shape;2138;g54aa5a18f2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9" name="Google Shape;2139;g54aa5a18f2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3" name="Shape 2143"/>
        <p:cNvGrpSpPr/>
        <p:nvPr/>
      </p:nvGrpSpPr>
      <p:grpSpPr>
        <a:xfrm>
          <a:off x="0" y="0"/>
          <a:ext cx="0" cy="0"/>
          <a:chOff x="0" y="0"/>
          <a:chExt cx="0" cy="0"/>
        </a:xfrm>
      </p:grpSpPr>
      <p:sp>
        <p:nvSpPr>
          <p:cNvPr id="2144" name="Google Shape;2144;g54aa5a18f2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54aa5a18f2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1" name="Shape 2151"/>
        <p:cNvGrpSpPr/>
        <p:nvPr/>
      </p:nvGrpSpPr>
      <p:grpSpPr>
        <a:xfrm>
          <a:off x="0" y="0"/>
          <a:ext cx="0" cy="0"/>
          <a:chOff x="0" y="0"/>
          <a:chExt cx="0" cy="0"/>
        </a:xfrm>
      </p:grpSpPr>
      <p:sp>
        <p:nvSpPr>
          <p:cNvPr id="2152" name="Google Shape;2152;g54aa5a18f2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54aa5a18f2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7" name="Shape 2157"/>
        <p:cNvGrpSpPr/>
        <p:nvPr/>
      </p:nvGrpSpPr>
      <p:grpSpPr>
        <a:xfrm>
          <a:off x="0" y="0"/>
          <a:ext cx="0" cy="0"/>
          <a:chOff x="0" y="0"/>
          <a:chExt cx="0" cy="0"/>
        </a:xfrm>
      </p:grpSpPr>
      <p:sp>
        <p:nvSpPr>
          <p:cNvPr id="2158" name="Google Shape;2158;g54aa5a18f2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9" name="Google Shape;2159;g54aa5a18f2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4" name="Shape 2164"/>
        <p:cNvGrpSpPr/>
        <p:nvPr/>
      </p:nvGrpSpPr>
      <p:grpSpPr>
        <a:xfrm>
          <a:off x="0" y="0"/>
          <a:ext cx="0" cy="0"/>
          <a:chOff x="0" y="0"/>
          <a:chExt cx="0" cy="0"/>
        </a:xfrm>
      </p:grpSpPr>
      <p:sp>
        <p:nvSpPr>
          <p:cNvPr id="2165" name="Google Shape;2165;g54aa5a18f2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6" name="Google Shape;2166;g54aa5a18f2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5" name="Shape 2035"/>
        <p:cNvGrpSpPr/>
        <p:nvPr/>
      </p:nvGrpSpPr>
      <p:grpSpPr>
        <a:xfrm>
          <a:off x="0" y="0"/>
          <a:ext cx="0" cy="0"/>
          <a:chOff x="0" y="0"/>
          <a:chExt cx="0" cy="0"/>
        </a:xfrm>
      </p:grpSpPr>
      <p:sp>
        <p:nvSpPr>
          <p:cNvPr id="2036" name="Google Shape;2036;g551e1bff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7" name="Google Shape;2037;g551e1bff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3" name="Shape 2173"/>
        <p:cNvGrpSpPr/>
        <p:nvPr/>
      </p:nvGrpSpPr>
      <p:grpSpPr>
        <a:xfrm>
          <a:off x="0" y="0"/>
          <a:ext cx="0" cy="0"/>
          <a:chOff x="0" y="0"/>
          <a:chExt cx="0" cy="0"/>
        </a:xfrm>
      </p:grpSpPr>
      <p:sp>
        <p:nvSpPr>
          <p:cNvPr id="2174" name="Google Shape;2174;g54aa5a18f2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54aa5a18f2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9" name="Shape 2179"/>
        <p:cNvGrpSpPr/>
        <p:nvPr/>
      </p:nvGrpSpPr>
      <p:grpSpPr>
        <a:xfrm>
          <a:off x="0" y="0"/>
          <a:ext cx="0" cy="0"/>
          <a:chOff x="0" y="0"/>
          <a:chExt cx="0" cy="0"/>
        </a:xfrm>
      </p:grpSpPr>
      <p:sp>
        <p:nvSpPr>
          <p:cNvPr id="2180" name="Google Shape;2180;g54aa5a18f2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1" name="Google Shape;2181;g54aa5a18f2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6" name="Shape 2186"/>
        <p:cNvGrpSpPr/>
        <p:nvPr/>
      </p:nvGrpSpPr>
      <p:grpSpPr>
        <a:xfrm>
          <a:off x="0" y="0"/>
          <a:ext cx="0" cy="0"/>
          <a:chOff x="0" y="0"/>
          <a:chExt cx="0" cy="0"/>
        </a:xfrm>
      </p:grpSpPr>
      <p:sp>
        <p:nvSpPr>
          <p:cNvPr id="2187" name="Google Shape;2187;g54aa5a18f2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8" name="Google Shape;2188;g54aa5a18f2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5" name="Shape 2195"/>
        <p:cNvGrpSpPr/>
        <p:nvPr/>
      </p:nvGrpSpPr>
      <p:grpSpPr>
        <a:xfrm>
          <a:off x="0" y="0"/>
          <a:ext cx="0" cy="0"/>
          <a:chOff x="0" y="0"/>
          <a:chExt cx="0" cy="0"/>
        </a:xfrm>
      </p:grpSpPr>
      <p:sp>
        <p:nvSpPr>
          <p:cNvPr id="2196" name="Google Shape;2196;g54aa5a18f2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7" name="Google Shape;2197;g54aa5a18f2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1" name="Shape 2201"/>
        <p:cNvGrpSpPr/>
        <p:nvPr/>
      </p:nvGrpSpPr>
      <p:grpSpPr>
        <a:xfrm>
          <a:off x="0" y="0"/>
          <a:ext cx="0" cy="0"/>
          <a:chOff x="0" y="0"/>
          <a:chExt cx="0" cy="0"/>
        </a:xfrm>
      </p:grpSpPr>
      <p:sp>
        <p:nvSpPr>
          <p:cNvPr id="2202" name="Google Shape;2202;g54aa5a18f2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54aa5a18f2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7" name="Shape 2207"/>
        <p:cNvGrpSpPr/>
        <p:nvPr/>
      </p:nvGrpSpPr>
      <p:grpSpPr>
        <a:xfrm>
          <a:off x="0" y="0"/>
          <a:ext cx="0" cy="0"/>
          <a:chOff x="0" y="0"/>
          <a:chExt cx="0" cy="0"/>
        </a:xfrm>
      </p:grpSpPr>
      <p:sp>
        <p:nvSpPr>
          <p:cNvPr id="2208" name="Google Shape;2208;g54aa5a18f2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9" name="Google Shape;2209;g54aa5a18f2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4" name="Shape 2214"/>
        <p:cNvGrpSpPr/>
        <p:nvPr/>
      </p:nvGrpSpPr>
      <p:grpSpPr>
        <a:xfrm>
          <a:off x="0" y="0"/>
          <a:ext cx="0" cy="0"/>
          <a:chOff x="0" y="0"/>
          <a:chExt cx="0" cy="0"/>
        </a:xfrm>
      </p:grpSpPr>
      <p:sp>
        <p:nvSpPr>
          <p:cNvPr id="2215" name="Google Shape;2215;g54aa5a18f2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6" name="Google Shape;2216;g54aa5a18f2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3" name="Shape 2223"/>
        <p:cNvGrpSpPr/>
        <p:nvPr/>
      </p:nvGrpSpPr>
      <p:grpSpPr>
        <a:xfrm>
          <a:off x="0" y="0"/>
          <a:ext cx="0" cy="0"/>
          <a:chOff x="0" y="0"/>
          <a:chExt cx="0" cy="0"/>
        </a:xfrm>
      </p:grpSpPr>
      <p:sp>
        <p:nvSpPr>
          <p:cNvPr id="2224" name="Google Shape;2224;g54aa5a18f2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5" name="Google Shape;2225;g54aa5a18f2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9" name="Shape 2229"/>
        <p:cNvGrpSpPr/>
        <p:nvPr/>
      </p:nvGrpSpPr>
      <p:grpSpPr>
        <a:xfrm>
          <a:off x="0" y="0"/>
          <a:ext cx="0" cy="0"/>
          <a:chOff x="0" y="0"/>
          <a:chExt cx="0" cy="0"/>
        </a:xfrm>
      </p:grpSpPr>
      <p:sp>
        <p:nvSpPr>
          <p:cNvPr id="2230" name="Google Shape;2230;g54aa5a18f2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1" name="Google Shape;2231;g54aa5a18f2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5" name="Shape 2235"/>
        <p:cNvGrpSpPr/>
        <p:nvPr/>
      </p:nvGrpSpPr>
      <p:grpSpPr>
        <a:xfrm>
          <a:off x="0" y="0"/>
          <a:ext cx="0" cy="0"/>
          <a:chOff x="0" y="0"/>
          <a:chExt cx="0" cy="0"/>
        </a:xfrm>
      </p:grpSpPr>
      <p:sp>
        <p:nvSpPr>
          <p:cNvPr id="2236" name="Google Shape;2236;g54aa5a18f2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7" name="Google Shape;2237;g54aa5a18f2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9" name="Shape 2049"/>
        <p:cNvGrpSpPr/>
        <p:nvPr/>
      </p:nvGrpSpPr>
      <p:grpSpPr>
        <a:xfrm>
          <a:off x="0" y="0"/>
          <a:ext cx="0" cy="0"/>
          <a:chOff x="0" y="0"/>
          <a:chExt cx="0" cy="0"/>
        </a:xfrm>
      </p:grpSpPr>
      <p:sp>
        <p:nvSpPr>
          <p:cNvPr id="2050" name="Google Shape;2050;g54aa5a18f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1" name="Google Shape;2051;g54aa5a18f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2" name="Shape 2242"/>
        <p:cNvGrpSpPr/>
        <p:nvPr/>
      </p:nvGrpSpPr>
      <p:grpSpPr>
        <a:xfrm>
          <a:off x="0" y="0"/>
          <a:ext cx="0" cy="0"/>
          <a:chOff x="0" y="0"/>
          <a:chExt cx="0" cy="0"/>
        </a:xfrm>
      </p:grpSpPr>
      <p:sp>
        <p:nvSpPr>
          <p:cNvPr id="2243" name="Google Shape;2243;g54aa5a18f2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4" name="Google Shape;2244;g54aa5a18f2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1" name="Shape 2251"/>
        <p:cNvGrpSpPr/>
        <p:nvPr/>
      </p:nvGrpSpPr>
      <p:grpSpPr>
        <a:xfrm>
          <a:off x="0" y="0"/>
          <a:ext cx="0" cy="0"/>
          <a:chOff x="0" y="0"/>
          <a:chExt cx="0" cy="0"/>
        </a:xfrm>
      </p:grpSpPr>
      <p:sp>
        <p:nvSpPr>
          <p:cNvPr id="2252" name="Google Shape;2252;g54aa5a18f2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3" name="Google Shape;2253;g54aa5a18f2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7" name="Shape 2257"/>
        <p:cNvGrpSpPr/>
        <p:nvPr/>
      </p:nvGrpSpPr>
      <p:grpSpPr>
        <a:xfrm>
          <a:off x="0" y="0"/>
          <a:ext cx="0" cy="0"/>
          <a:chOff x="0" y="0"/>
          <a:chExt cx="0" cy="0"/>
        </a:xfrm>
      </p:grpSpPr>
      <p:sp>
        <p:nvSpPr>
          <p:cNvPr id="2258" name="Google Shape;2258;g54aa5a18f2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9" name="Google Shape;2259;g54aa5a18f2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3" name="Shape 2263"/>
        <p:cNvGrpSpPr/>
        <p:nvPr/>
      </p:nvGrpSpPr>
      <p:grpSpPr>
        <a:xfrm>
          <a:off x="0" y="0"/>
          <a:ext cx="0" cy="0"/>
          <a:chOff x="0" y="0"/>
          <a:chExt cx="0" cy="0"/>
        </a:xfrm>
      </p:grpSpPr>
      <p:sp>
        <p:nvSpPr>
          <p:cNvPr id="2264" name="Google Shape;2264;g54aa5a18f2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5" name="Google Shape;2265;g54aa5a18f2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9" name="Shape 2269"/>
        <p:cNvGrpSpPr/>
        <p:nvPr/>
      </p:nvGrpSpPr>
      <p:grpSpPr>
        <a:xfrm>
          <a:off x="0" y="0"/>
          <a:ext cx="0" cy="0"/>
          <a:chOff x="0" y="0"/>
          <a:chExt cx="0" cy="0"/>
        </a:xfrm>
      </p:grpSpPr>
      <p:sp>
        <p:nvSpPr>
          <p:cNvPr id="2270" name="Google Shape;2270;g54aa5a18f2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1" name="Google Shape;2271;g54aa5a18f2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5" name="Shape 2275"/>
        <p:cNvGrpSpPr/>
        <p:nvPr/>
      </p:nvGrpSpPr>
      <p:grpSpPr>
        <a:xfrm>
          <a:off x="0" y="0"/>
          <a:ext cx="0" cy="0"/>
          <a:chOff x="0" y="0"/>
          <a:chExt cx="0" cy="0"/>
        </a:xfrm>
      </p:grpSpPr>
      <p:sp>
        <p:nvSpPr>
          <p:cNvPr id="2276" name="Google Shape;2276;g54aa5a18f2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7" name="Google Shape;2277;g54aa5a18f2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1" name="Shape 2281"/>
        <p:cNvGrpSpPr/>
        <p:nvPr/>
      </p:nvGrpSpPr>
      <p:grpSpPr>
        <a:xfrm>
          <a:off x="0" y="0"/>
          <a:ext cx="0" cy="0"/>
          <a:chOff x="0" y="0"/>
          <a:chExt cx="0" cy="0"/>
        </a:xfrm>
      </p:grpSpPr>
      <p:sp>
        <p:nvSpPr>
          <p:cNvPr id="2282" name="Google Shape;2282;g54aa5a18f2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3" name="Google Shape;2283;g54aa5a18f2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7" name="Shape 2287"/>
        <p:cNvGrpSpPr/>
        <p:nvPr/>
      </p:nvGrpSpPr>
      <p:grpSpPr>
        <a:xfrm>
          <a:off x="0" y="0"/>
          <a:ext cx="0" cy="0"/>
          <a:chOff x="0" y="0"/>
          <a:chExt cx="0" cy="0"/>
        </a:xfrm>
      </p:grpSpPr>
      <p:sp>
        <p:nvSpPr>
          <p:cNvPr id="2288" name="Google Shape;2288;g54aa5a18f2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54aa5a18f2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3" name="Shape 2293"/>
        <p:cNvGrpSpPr/>
        <p:nvPr/>
      </p:nvGrpSpPr>
      <p:grpSpPr>
        <a:xfrm>
          <a:off x="0" y="0"/>
          <a:ext cx="0" cy="0"/>
          <a:chOff x="0" y="0"/>
          <a:chExt cx="0" cy="0"/>
        </a:xfrm>
      </p:grpSpPr>
      <p:sp>
        <p:nvSpPr>
          <p:cNvPr id="2294" name="Google Shape;2294;g54aa5a18f2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5" name="Google Shape;2295;g54aa5a18f2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9" name="Shape 2299"/>
        <p:cNvGrpSpPr/>
        <p:nvPr/>
      </p:nvGrpSpPr>
      <p:grpSpPr>
        <a:xfrm>
          <a:off x="0" y="0"/>
          <a:ext cx="0" cy="0"/>
          <a:chOff x="0" y="0"/>
          <a:chExt cx="0" cy="0"/>
        </a:xfrm>
      </p:grpSpPr>
      <p:sp>
        <p:nvSpPr>
          <p:cNvPr id="2300" name="Google Shape;2300;g54aa5a18f2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1" name="Google Shape;2301;g54aa5a18f2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5" name="Shape 2055"/>
        <p:cNvGrpSpPr/>
        <p:nvPr/>
      </p:nvGrpSpPr>
      <p:grpSpPr>
        <a:xfrm>
          <a:off x="0" y="0"/>
          <a:ext cx="0" cy="0"/>
          <a:chOff x="0" y="0"/>
          <a:chExt cx="0" cy="0"/>
        </a:xfrm>
      </p:grpSpPr>
      <p:sp>
        <p:nvSpPr>
          <p:cNvPr id="2056" name="Google Shape;2056;g54aa5a18f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54aa5a18f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5" name="Shape 2305"/>
        <p:cNvGrpSpPr/>
        <p:nvPr/>
      </p:nvGrpSpPr>
      <p:grpSpPr>
        <a:xfrm>
          <a:off x="0" y="0"/>
          <a:ext cx="0" cy="0"/>
          <a:chOff x="0" y="0"/>
          <a:chExt cx="0" cy="0"/>
        </a:xfrm>
      </p:grpSpPr>
      <p:sp>
        <p:nvSpPr>
          <p:cNvPr id="2306" name="Google Shape;2306;g54aa5a18f2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7" name="Google Shape;2307;g54aa5a18f2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1" name="Shape 2311"/>
        <p:cNvGrpSpPr/>
        <p:nvPr/>
      </p:nvGrpSpPr>
      <p:grpSpPr>
        <a:xfrm>
          <a:off x="0" y="0"/>
          <a:ext cx="0" cy="0"/>
          <a:chOff x="0" y="0"/>
          <a:chExt cx="0" cy="0"/>
        </a:xfrm>
      </p:grpSpPr>
      <p:sp>
        <p:nvSpPr>
          <p:cNvPr id="2312" name="Google Shape;2312;g54aa5a18f2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3" name="Google Shape;2313;g54aa5a18f2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7" name="Shape 2317"/>
        <p:cNvGrpSpPr/>
        <p:nvPr/>
      </p:nvGrpSpPr>
      <p:grpSpPr>
        <a:xfrm>
          <a:off x="0" y="0"/>
          <a:ext cx="0" cy="0"/>
          <a:chOff x="0" y="0"/>
          <a:chExt cx="0" cy="0"/>
        </a:xfrm>
      </p:grpSpPr>
      <p:sp>
        <p:nvSpPr>
          <p:cNvPr id="2318" name="Google Shape;2318;g592871c3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9" name="Google Shape;2319;g592871c3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3" name="Shape 2323"/>
        <p:cNvGrpSpPr/>
        <p:nvPr/>
      </p:nvGrpSpPr>
      <p:grpSpPr>
        <a:xfrm>
          <a:off x="0" y="0"/>
          <a:ext cx="0" cy="0"/>
          <a:chOff x="0" y="0"/>
          <a:chExt cx="0" cy="0"/>
        </a:xfrm>
      </p:grpSpPr>
      <p:sp>
        <p:nvSpPr>
          <p:cNvPr id="2324" name="Google Shape;2324;g54aa5a18f2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5" name="Google Shape;2325;g54aa5a18f2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9" name="Shape 2329"/>
        <p:cNvGrpSpPr/>
        <p:nvPr/>
      </p:nvGrpSpPr>
      <p:grpSpPr>
        <a:xfrm>
          <a:off x="0" y="0"/>
          <a:ext cx="0" cy="0"/>
          <a:chOff x="0" y="0"/>
          <a:chExt cx="0" cy="0"/>
        </a:xfrm>
      </p:grpSpPr>
      <p:sp>
        <p:nvSpPr>
          <p:cNvPr id="2330" name="Google Shape;2330;g54aa5a18f2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1" name="Google Shape;2331;g54aa5a18f2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5" name="Shape 2335"/>
        <p:cNvGrpSpPr/>
        <p:nvPr/>
      </p:nvGrpSpPr>
      <p:grpSpPr>
        <a:xfrm>
          <a:off x="0" y="0"/>
          <a:ext cx="0" cy="0"/>
          <a:chOff x="0" y="0"/>
          <a:chExt cx="0" cy="0"/>
        </a:xfrm>
      </p:grpSpPr>
      <p:sp>
        <p:nvSpPr>
          <p:cNvPr id="2336" name="Google Shape;2336;g54aa5a18f2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54aa5a18f2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3" name="Shape 2343"/>
        <p:cNvGrpSpPr/>
        <p:nvPr/>
      </p:nvGrpSpPr>
      <p:grpSpPr>
        <a:xfrm>
          <a:off x="0" y="0"/>
          <a:ext cx="0" cy="0"/>
          <a:chOff x="0" y="0"/>
          <a:chExt cx="0" cy="0"/>
        </a:xfrm>
      </p:grpSpPr>
      <p:sp>
        <p:nvSpPr>
          <p:cNvPr id="2344" name="Google Shape;2344;g54aa5a18f2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5" name="Google Shape;2345;g54aa5a18f2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1" name="Shape 2061"/>
        <p:cNvGrpSpPr/>
        <p:nvPr/>
      </p:nvGrpSpPr>
      <p:grpSpPr>
        <a:xfrm>
          <a:off x="0" y="0"/>
          <a:ext cx="0" cy="0"/>
          <a:chOff x="0" y="0"/>
          <a:chExt cx="0" cy="0"/>
        </a:xfrm>
      </p:grpSpPr>
      <p:sp>
        <p:nvSpPr>
          <p:cNvPr id="2062" name="Google Shape;2062;g54aa5a18f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54aa5a18f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7" name="Shape 2067"/>
        <p:cNvGrpSpPr/>
        <p:nvPr/>
      </p:nvGrpSpPr>
      <p:grpSpPr>
        <a:xfrm>
          <a:off x="0" y="0"/>
          <a:ext cx="0" cy="0"/>
          <a:chOff x="0" y="0"/>
          <a:chExt cx="0" cy="0"/>
        </a:xfrm>
      </p:grpSpPr>
      <p:sp>
        <p:nvSpPr>
          <p:cNvPr id="2068" name="Google Shape;2068;g54aa5a18f2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9" name="Google Shape;2069;g54aa5a18f2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3" name="Shape 2073"/>
        <p:cNvGrpSpPr/>
        <p:nvPr/>
      </p:nvGrpSpPr>
      <p:grpSpPr>
        <a:xfrm>
          <a:off x="0" y="0"/>
          <a:ext cx="0" cy="0"/>
          <a:chOff x="0" y="0"/>
          <a:chExt cx="0" cy="0"/>
        </a:xfrm>
      </p:grpSpPr>
      <p:sp>
        <p:nvSpPr>
          <p:cNvPr id="2074" name="Google Shape;2074;g54aa5a18f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5" name="Google Shape;2075;g54aa5a18f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1" name="Shape 2081"/>
        <p:cNvGrpSpPr/>
        <p:nvPr/>
      </p:nvGrpSpPr>
      <p:grpSpPr>
        <a:xfrm>
          <a:off x="0" y="0"/>
          <a:ext cx="0" cy="0"/>
          <a:chOff x="0" y="0"/>
          <a:chExt cx="0" cy="0"/>
        </a:xfrm>
      </p:grpSpPr>
      <p:sp>
        <p:nvSpPr>
          <p:cNvPr id="2082" name="Google Shape;2082;g54aa5a18f2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54aa5a18f2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2" name="Shape 2092"/>
        <p:cNvGrpSpPr/>
        <p:nvPr/>
      </p:nvGrpSpPr>
      <p:grpSpPr>
        <a:xfrm>
          <a:off x="0" y="0"/>
          <a:ext cx="0" cy="0"/>
          <a:chOff x="0" y="0"/>
          <a:chExt cx="0" cy="0"/>
        </a:xfrm>
      </p:grpSpPr>
      <p:sp>
        <p:nvSpPr>
          <p:cNvPr id="2093" name="Google Shape;2093;g54aa5a18f2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4" name="Google Shape;2094;g54aa5a18f2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4.pn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4.png"/><Relationship Id="rId4"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3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14.png"/><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15.png"/><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9.png"/><Relationship Id="rId5"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9.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5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01.png"/><Relationship Id="rId4" Type="http://schemas.openxmlformats.org/officeDocument/2006/relationships/image" Target="../media/image24.png"/><Relationship Id="rId5" Type="http://schemas.openxmlformats.org/officeDocument/2006/relationships/image" Target="../media/image32.png"/><Relationship Id="rId6" Type="http://schemas.openxmlformats.org/officeDocument/2006/relationships/image" Target="../media/image5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43.png"/><Relationship Id="rId4" Type="http://schemas.openxmlformats.org/officeDocument/2006/relationships/image" Target="../media/image35.png"/><Relationship Id="rId5" Type="http://schemas.openxmlformats.org/officeDocument/2006/relationships/image" Target="../media/image3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42.png"/><Relationship Id="rId5" Type="http://schemas.openxmlformats.org/officeDocument/2006/relationships/image" Target="../media/image46.png"/><Relationship Id="rId6" Type="http://schemas.openxmlformats.org/officeDocument/2006/relationships/image" Target="../media/image5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62.png"/><Relationship Id="rId4" Type="http://schemas.openxmlformats.org/officeDocument/2006/relationships/image" Target="../media/image56.png"/><Relationship Id="rId5" Type="http://schemas.openxmlformats.org/officeDocument/2006/relationships/image" Target="../media/image4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50.png"/><Relationship Id="rId4" Type="http://schemas.openxmlformats.org/officeDocument/2006/relationships/image" Target="../media/image45.png"/><Relationship Id="rId5" Type="http://schemas.openxmlformats.org/officeDocument/2006/relationships/image" Target="../media/image47.png"/><Relationship Id="rId6" Type="http://schemas.openxmlformats.org/officeDocument/2006/relationships/image" Target="../media/image71.png"/><Relationship Id="rId7" Type="http://schemas.openxmlformats.org/officeDocument/2006/relationships/image" Target="../media/image5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8.png"/><Relationship Id="rId3" Type="http://schemas.openxmlformats.org/officeDocument/2006/relationships/image" Target="../media/image58.png"/><Relationship Id="rId4" Type="http://schemas.openxmlformats.org/officeDocument/2006/relationships/image" Target="../media/image48.png"/><Relationship Id="rId5" Type="http://schemas.openxmlformats.org/officeDocument/2006/relationships/image" Target="../media/image60.png"/><Relationship Id="rId6" Type="http://schemas.openxmlformats.org/officeDocument/2006/relationships/image" Target="../media/image52.png"/><Relationship Id="rId7" Type="http://schemas.openxmlformats.org/officeDocument/2006/relationships/image" Target="../media/image5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49.png"/><Relationship Id="rId4" Type="http://schemas.openxmlformats.org/officeDocument/2006/relationships/image" Target="../media/image77.png"/><Relationship Id="rId5" Type="http://schemas.openxmlformats.org/officeDocument/2006/relationships/image" Target="../media/image6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 Id="rId3" Type="http://schemas.openxmlformats.org/officeDocument/2006/relationships/image" Target="../media/image54.png"/><Relationship Id="rId4" Type="http://schemas.openxmlformats.org/officeDocument/2006/relationships/image" Target="../media/image64.png"/><Relationship Id="rId5" Type="http://schemas.openxmlformats.org/officeDocument/2006/relationships/image" Target="../media/image195.png"/><Relationship Id="rId6" Type="http://schemas.openxmlformats.org/officeDocument/2006/relationships/image" Target="../media/image74.png"/><Relationship Id="rId7" Type="http://schemas.openxmlformats.org/officeDocument/2006/relationships/image" Target="../media/image62.png"/><Relationship Id="rId8" Type="http://schemas.openxmlformats.org/officeDocument/2006/relationships/image" Target="../media/image6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78.png"/><Relationship Id="rId4" Type="http://schemas.openxmlformats.org/officeDocument/2006/relationships/image" Target="../media/image82.png"/><Relationship Id="rId5" Type="http://schemas.openxmlformats.org/officeDocument/2006/relationships/image" Target="../media/image67.png"/><Relationship Id="rId6" Type="http://schemas.openxmlformats.org/officeDocument/2006/relationships/image" Target="../media/image66.png"/><Relationship Id="rId7" Type="http://schemas.openxmlformats.org/officeDocument/2006/relationships/image" Target="../media/image83.png"/><Relationship Id="rId8" Type="http://schemas.openxmlformats.org/officeDocument/2006/relationships/image" Target="../media/image9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80.png"/><Relationship Id="rId6" Type="http://schemas.openxmlformats.org/officeDocument/2006/relationships/image" Target="../media/image7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 Id="rId3" Type="http://schemas.openxmlformats.org/officeDocument/2006/relationships/image" Target="../media/image72.png"/><Relationship Id="rId4" Type="http://schemas.openxmlformats.org/officeDocument/2006/relationships/image" Target="../media/image84.png"/><Relationship Id="rId9" Type="http://schemas.openxmlformats.org/officeDocument/2006/relationships/image" Target="../media/image89.png"/><Relationship Id="rId5" Type="http://schemas.openxmlformats.org/officeDocument/2006/relationships/image" Target="../media/image76.png"/><Relationship Id="rId6" Type="http://schemas.openxmlformats.org/officeDocument/2006/relationships/image" Target="../media/image79.png"/><Relationship Id="rId7" Type="http://schemas.openxmlformats.org/officeDocument/2006/relationships/image" Target="../media/image85.png"/><Relationship Id="rId8" Type="http://schemas.openxmlformats.org/officeDocument/2006/relationships/image" Target="../media/image7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 Id="rId3"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3.png"/><Relationship Id="rId5" Type="http://schemas.openxmlformats.org/officeDocument/2006/relationships/image" Target="../media/image92.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8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1.png"/><Relationship Id="rId3" Type="http://schemas.openxmlformats.org/officeDocument/2006/relationships/image" Target="../media/image10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9.png"/><Relationship Id="rId3" Type="http://schemas.openxmlformats.org/officeDocument/2006/relationships/image" Target="../media/image20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2.png"/><Relationship Id="rId3" Type="http://schemas.openxmlformats.org/officeDocument/2006/relationships/image" Target="../media/image99.png"/><Relationship Id="rId4" Type="http://schemas.openxmlformats.org/officeDocument/2006/relationships/image" Target="../media/image10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2.png"/><Relationship Id="rId3" Type="http://schemas.openxmlformats.org/officeDocument/2006/relationships/image" Target="../media/image99.png"/><Relationship Id="rId4" Type="http://schemas.openxmlformats.org/officeDocument/2006/relationships/image" Target="../media/image11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2.png"/><Relationship Id="rId3" Type="http://schemas.openxmlformats.org/officeDocument/2006/relationships/image" Target="../media/image99.png"/><Relationship Id="rId4" Type="http://schemas.openxmlformats.org/officeDocument/2006/relationships/image" Target="../media/image15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2.png"/><Relationship Id="rId3" Type="http://schemas.openxmlformats.org/officeDocument/2006/relationships/image" Target="../media/image99.png"/><Relationship Id="rId4" Type="http://schemas.openxmlformats.org/officeDocument/2006/relationships/image" Target="../media/image11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8.png"/><Relationship Id="rId3" Type="http://schemas.openxmlformats.org/officeDocument/2006/relationships/image" Target="../media/image9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5.png"/><Relationship Id="rId3" Type="http://schemas.openxmlformats.org/officeDocument/2006/relationships/image" Target="../media/image9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5.png"/><Relationship Id="rId3" Type="http://schemas.openxmlformats.org/officeDocument/2006/relationships/image" Target="../media/image151.png"/><Relationship Id="rId4" Type="http://schemas.openxmlformats.org/officeDocument/2006/relationships/image" Target="../media/image10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5.png"/><Relationship Id="rId3" Type="http://schemas.openxmlformats.org/officeDocument/2006/relationships/image" Target="../media/image151.png"/><Relationship Id="rId4" Type="http://schemas.openxmlformats.org/officeDocument/2006/relationships/image" Target="../media/image15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5.png"/><Relationship Id="rId3" Type="http://schemas.openxmlformats.org/officeDocument/2006/relationships/image" Target="../media/image202.png"/><Relationship Id="rId4" Type="http://schemas.openxmlformats.org/officeDocument/2006/relationships/image" Target="../media/image15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07.png"/><Relationship Id="rId4" Type="http://schemas.openxmlformats.org/officeDocument/2006/relationships/image" Target="../media/image11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15.png"/><Relationship Id="rId4" Type="http://schemas.openxmlformats.org/officeDocument/2006/relationships/image" Target="../media/image12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 Id="rId3" Type="http://schemas.openxmlformats.org/officeDocument/2006/relationships/image" Target="../media/image112.png"/><Relationship Id="rId4" Type="http://schemas.openxmlformats.org/officeDocument/2006/relationships/image" Target="../media/image110.png"/><Relationship Id="rId5" Type="http://schemas.openxmlformats.org/officeDocument/2006/relationships/image" Target="../media/image11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2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0.png"/><Relationship Id="rId3" Type="http://schemas.openxmlformats.org/officeDocument/2006/relationships/image" Target="../media/image123.png"/><Relationship Id="rId4" Type="http://schemas.openxmlformats.org/officeDocument/2006/relationships/image" Target="../media/image121.png"/><Relationship Id="rId5" Type="http://schemas.openxmlformats.org/officeDocument/2006/relationships/image" Target="../media/image125.png"/><Relationship Id="rId6" Type="http://schemas.openxmlformats.org/officeDocument/2006/relationships/image" Target="../media/image12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0.png"/><Relationship Id="rId3" Type="http://schemas.openxmlformats.org/officeDocument/2006/relationships/image" Target="../media/image131.png"/><Relationship Id="rId4" Type="http://schemas.openxmlformats.org/officeDocument/2006/relationships/image" Target="../media/image121.png"/><Relationship Id="rId5" Type="http://schemas.openxmlformats.org/officeDocument/2006/relationships/image" Target="../media/image130.png"/><Relationship Id="rId6" Type="http://schemas.openxmlformats.org/officeDocument/2006/relationships/image" Target="../media/image12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 Id="rId3" Type="http://schemas.openxmlformats.org/officeDocument/2006/relationships/image" Target="../media/image132.png"/><Relationship Id="rId4" Type="http://schemas.openxmlformats.org/officeDocument/2006/relationships/image" Target="../media/image137.png"/><Relationship Id="rId5" Type="http://schemas.openxmlformats.org/officeDocument/2006/relationships/image" Target="../media/image127.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 Id="rId3" Type="http://schemas.openxmlformats.org/officeDocument/2006/relationships/image" Target="../media/image134.png"/><Relationship Id="rId4" Type="http://schemas.openxmlformats.org/officeDocument/2006/relationships/image" Target="../media/image136.png"/><Relationship Id="rId5" Type="http://schemas.openxmlformats.org/officeDocument/2006/relationships/image" Target="../media/image139.png"/><Relationship Id="rId6" Type="http://schemas.openxmlformats.org/officeDocument/2006/relationships/image" Target="../media/image13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0.png"/><Relationship Id="rId3" Type="http://schemas.openxmlformats.org/officeDocument/2006/relationships/image" Target="../media/image146.png"/><Relationship Id="rId4" Type="http://schemas.openxmlformats.org/officeDocument/2006/relationships/image" Target="../media/image147.png"/><Relationship Id="rId5" Type="http://schemas.openxmlformats.org/officeDocument/2006/relationships/image" Target="../media/image14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0.png"/><Relationship Id="rId3" Type="http://schemas.openxmlformats.org/officeDocument/2006/relationships/image" Target="../media/image143.png"/><Relationship Id="rId4" Type="http://schemas.openxmlformats.org/officeDocument/2006/relationships/image" Target="../media/image141.png"/><Relationship Id="rId5" Type="http://schemas.openxmlformats.org/officeDocument/2006/relationships/image" Target="../media/image144.png"/><Relationship Id="rId6" Type="http://schemas.openxmlformats.org/officeDocument/2006/relationships/image" Target="../media/image145.png"/><Relationship Id="rId7" Type="http://schemas.openxmlformats.org/officeDocument/2006/relationships/image" Target="../media/image16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9.png"/><Relationship Id="rId3" Type="http://schemas.openxmlformats.org/officeDocument/2006/relationships/image" Target="../media/image159.png"/><Relationship Id="rId4" Type="http://schemas.openxmlformats.org/officeDocument/2006/relationships/image" Target="../media/image148.png"/><Relationship Id="rId5" Type="http://schemas.openxmlformats.org/officeDocument/2006/relationships/image" Target="../media/image158.png"/><Relationship Id="rId6" Type="http://schemas.openxmlformats.org/officeDocument/2006/relationships/image" Target="../media/image150.png"/><Relationship Id="rId7" Type="http://schemas.openxmlformats.org/officeDocument/2006/relationships/image" Target="../media/image15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0.png"/><Relationship Id="rId3" Type="http://schemas.openxmlformats.org/officeDocument/2006/relationships/image" Target="../media/image152.png"/><Relationship Id="rId4" Type="http://schemas.openxmlformats.org/officeDocument/2006/relationships/image" Target="../media/image156.png"/><Relationship Id="rId5" Type="http://schemas.openxmlformats.org/officeDocument/2006/relationships/image" Target="../media/image15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4.png"/><Relationship Id="rId3" Type="http://schemas.openxmlformats.org/officeDocument/2006/relationships/image" Target="../media/image167.png"/><Relationship Id="rId4" Type="http://schemas.openxmlformats.org/officeDocument/2006/relationships/image" Target="../media/image165.png"/><Relationship Id="rId5" Type="http://schemas.openxmlformats.org/officeDocument/2006/relationships/image" Target="../media/image164.png"/><Relationship Id="rId6" Type="http://schemas.openxmlformats.org/officeDocument/2006/relationships/image" Target="../media/image171.png"/><Relationship Id="rId7" Type="http://schemas.openxmlformats.org/officeDocument/2006/relationships/image" Target="../media/image205.png"/><Relationship Id="rId8" Type="http://schemas.openxmlformats.org/officeDocument/2006/relationships/image" Target="../media/image18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9.png"/><Relationship Id="rId3" Type="http://schemas.openxmlformats.org/officeDocument/2006/relationships/image" Target="../media/image169.png"/><Relationship Id="rId4" Type="http://schemas.openxmlformats.org/officeDocument/2006/relationships/image" Target="../media/image166.png"/><Relationship Id="rId5" Type="http://schemas.openxmlformats.org/officeDocument/2006/relationships/image" Target="../media/image170.png"/><Relationship Id="rId6" Type="http://schemas.openxmlformats.org/officeDocument/2006/relationships/image" Target="../media/image182.png"/><Relationship Id="rId7" Type="http://schemas.openxmlformats.org/officeDocument/2006/relationships/image" Target="../media/image172.png"/><Relationship Id="rId8" Type="http://schemas.openxmlformats.org/officeDocument/2006/relationships/image" Target="../media/image168.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0.png"/><Relationship Id="rId3" Type="http://schemas.openxmlformats.org/officeDocument/2006/relationships/image" Target="../media/image173.png"/><Relationship Id="rId4" Type="http://schemas.openxmlformats.org/officeDocument/2006/relationships/image" Target="../media/image175.png"/><Relationship Id="rId5" Type="http://schemas.openxmlformats.org/officeDocument/2006/relationships/image" Target="../media/image188.png"/><Relationship Id="rId6" Type="http://schemas.openxmlformats.org/officeDocument/2006/relationships/image" Target="../media/image17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1.png"/><Relationship Id="rId3" Type="http://schemas.openxmlformats.org/officeDocument/2006/relationships/image" Target="../media/image180.png"/><Relationship Id="rId4" Type="http://schemas.openxmlformats.org/officeDocument/2006/relationships/image" Target="../media/image212.png"/><Relationship Id="rId9" Type="http://schemas.openxmlformats.org/officeDocument/2006/relationships/image" Target="../media/image192.png"/><Relationship Id="rId5" Type="http://schemas.openxmlformats.org/officeDocument/2006/relationships/image" Target="../media/image197.png"/><Relationship Id="rId6" Type="http://schemas.openxmlformats.org/officeDocument/2006/relationships/image" Target="../media/image196.png"/><Relationship Id="rId7" Type="http://schemas.openxmlformats.org/officeDocument/2006/relationships/image" Target="../media/image177.png"/><Relationship Id="rId8" Type="http://schemas.openxmlformats.org/officeDocument/2006/relationships/image" Target="../media/image19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3.png"/><Relationship Id="rId3" Type="http://schemas.openxmlformats.org/officeDocument/2006/relationships/image" Target="../media/image190.png"/><Relationship Id="rId4" Type="http://schemas.openxmlformats.org/officeDocument/2006/relationships/image" Target="../media/image176.png"/><Relationship Id="rId9" Type="http://schemas.openxmlformats.org/officeDocument/2006/relationships/image" Target="../media/image193.png"/><Relationship Id="rId5" Type="http://schemas.openxmlformats.org/officeDocument/2006/relationships/image" Target="../media/image185.png"/><Relationship Id="rId6" Type="http://schemas.openxmlformats.org/officeDocument/2006/relationships/image" Target="../media/image186.png"/><Relationship Id="rId7" Type="http://schemas.openxmlformats.org/officeDocument/2006/relationships/image" Target="../media/image191.png"/><Relationship Id="rId8" Type="http://schemas.openxmlformats.org/officeDocument/2006/relationships/image" Target="../media/image19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7.png"/><Relationship Id="rId3" Type="http://schemas.openxmlformats.org/officeDocument/2006/relationships/image" Target="../media/image20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6.png"/><Relationship Id="rId3" Type="http://schemas.openxmlformats.org/officeDocument/2006/relationships/image" Target="../media/image20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2019" name="Shape 2019"/>
        <p:cNvGrpSpPr/>
        <p:nvPr/>
      </p:nvGrpSpPr>
      <p:grpSpPr>
        <a:xfrm>
          <a:off x="0" y="0"/>
          <a:ext cx="0" cy="0"/>
          <a:chOff x="0" y="0"/>
          <a:chExt cx="0" cy="0"/>
        </a:xfrm>
      </p:grpSpPr>
      <p:sp>
        <p:nvSpPr>
          <p:cNvPr id="2020" name="Google Shape;2020;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22" name="Google Shape;2022;p10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3" name="Google Shape;2023;p10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2024" name="Shape 2024"/>
        <p:cNvGrpSpPr/>
        <p:nvPr/>
      </p:nvGrpSpPr>
      <p:grpSpPr>
        <a:xfrm>
          <a:off x="0" y="0"/>
          <a:ext cx="0" cy="0"/>
          <a:chOff x="0" y="0"/>
          <a:chExt cx="0" cy="0"/>
        </a:xfrm>
      </p:grpSpPr>
      <p:sp>
        <p:nvSpPr>
          <p:cNvPr id="2025" name="Google Shape;2025;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6" name="Google Shape;2026;p10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027" name="Google Shape;2027;p10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8" name="Google Shape;2028;p10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91" name="Shape 991"/>
        <p:cNvGrpSpPr/>
        <p:nvPr/>
      </p:nvGrpSpPr>
      <p:grpSpPr>
        <a:xfrm>
          <a:off x="0" y="0"/>
          <a:ext cx="0" cy="0"/>
          <a:chOff x="0" y="0"/>
          <a:chExt cx="0" cy="0"/>
        </a:xfrm>
      </p:grpSpPr>
      <p:sp>
        <p:nvSpPr>
          <p:cNvPr id="992" name="Google Shape;992;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93" name="Google Shape;993;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4" name="Google Shape;994;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5"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7" name="Google Shape;997;p4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9" name="Google Shape;99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1003"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6" name="Google Shape;1006;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5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9" name="Shape 1009"/>
        <p:cNvGrpSpPr/>
        <p:nvPr/>
      </p:nvGrpSpPr>
      <p:grpSpPr>
        <a:xfrm>
          <a:off x="0" y="0"/>
          <a:ext cx="0" cy="0"/>
          <a:chOff x="0" y="0"/>
          <a:chExt cx="0" cy="0"/>
        </a:xfrm>
      </p:grpSpPr>
      <p:sp>
        <p:nvSpPr>
          <p:cNvPr id="1010" name="Google Shape;101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4" name="Shape 1014"/>
        <p:cNvGrpSpPr/>
        <p:nvPr/>
      </p:nvGrpSpPr>
      <p:grpSpPr>
        <a:xfrm>
          <a:off x="0" y="0"/>
          <a:ext cx="0" cy="0"/>
          <a:chOff x="0" y="0"/>
          <a:chExt cx="0" cy="0"/>
        </a:xfrm>
      </p:grpSpPr>
      <p:sp>
        <p:nvSpPr>
          <p:cNvPr id="1015" name="Google Shape;101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2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7" name="Google Shape;1027;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3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6" name="Google Shape;1036;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7" name="Google Shape;1037;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8" name="Google Shape;1038;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04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6" name="Google Shape;1046;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7" name="Google Shape;1047;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8" name="Google Shape;1048;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05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8" name="Google Shape;1058;p5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9" name="Google Shape;1059;p5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60" name="Google Shape;1060;p5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06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3" name="Google Shape;1063;p5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4" name="Google Shape;1064;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5" name="Google Shape;1065;p5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6" name="Google Shape;106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67"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9" name="Google Shape;1069;p5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0" name="Google Shape;1070;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1" name="Google Shape;1071;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72" name="Shape 1072"/>
        <p:cNvGrpSpPr/>
        <p:nvPr/>
      </p:nvGrpSpPr>
      <p:grpSpPr>
        <a:xfrm>
          <a:off x="0" y="0"/>
          <a:ext cx="0" cy="0"/>
          <a:chOff x="0" y="0"/>
          <a:chExt cx="0" cy="0"/>
        </a:xfrm>
      </p:grpSpPr>
      <p:sp>
        <p:nvSpPr>
          <p:cNvPr id="1073" name="Google Shape;1073;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4" name="Google Shape;1074;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5" name="Google Shape;1075;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6" name="Google Shape;1076;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8" name="Google Shape;1078;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80"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82" name="Google Shape;1082;p6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3" name="Google Shape;1083;p6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4" name="Google Shape;1084;p6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5" name="Google Shape;1085;p6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6" name="Google Shape;1086;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8" name="Google Shape;1088;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9" name="Google Shape;1089;p6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090"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2" name="Google Shape;1092;p6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3" name="Google Shape;1093;p6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4" name="Google Shape;1094;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5" name="Google Shape;1095;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096"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03" name="Google Shape;1103;p6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4" name="Google Shape;1104;p6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05"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0" name="Google Shape;1110;p6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1" name="Google Shape;1111;p6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12" name="Google Shape;1112;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4" name="Google Shape;1114;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5" name="Google Shape;1115;p6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16"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8" name="Google Shape;1118;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20" name="Google Shape;1120;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2" name="Google Shape;1122;p6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23" name="Google Shape;1123;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4" name="Google Shape;1124;p6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5" name="Google Shape;1125;p6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6"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31" name="Google Shape;1131;p6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2" name="Google Shape;1132;p6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3" name="Google Shape;1133;p6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4" name="Google Shape;1134;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5" name="Google Shape;1135;p6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136" name="Shape 1136"/>
        <p:cNvGrpSpPr/>
        <p:nvPr/>
      </p:nvGrpSpPr>
      <p:grpSpPr>
        <a:xfrm>
          <a:off x="0" y="0"/>
          <a:ext cx="0" cy="0"/>
          <a:chOff x="0" y="0"/>
          <a:chExt cx="0" cy="0"/>
        </a:xfrm>
      </p:grpSpPr>
      <p:sp>
        <p:nvSpPr>
          <p:cNvPr id="1137" name="Google Shape;1137;p6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40" name="Google Shape;1140;p6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41" name="Google Shape;1141;p6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2" name="Google Shape;1142;p6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43" name="Google Shape;1143;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4" name="Google Shape;1144;p6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5" name="Google Shape;1145;p6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146"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9" name="Google Shape;1149;p6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3" name="Google Shape;1153;p6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4" name="Google Shape;1154;p6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5" name="Google Shape;1155;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6" name="Google Shape;1156;p6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157" name="Shape 1157"/>
        <p:cNvGrpSpPr/>
        <p:nvPr/>
      </p:nvGrpSpPr>
      <p:grpSpPr>
        <a:xfrm>
          <a:off x="0" y="0"/>
          <a:ext cx="0" cy="0"/>
          <a:chOff x="0" y="0"/>
          <a:chExt cx="0" cy="0"/>
        </a:xfrm>
      </p:grpSpPr>
      <p:sp>
        <p:nvSpPr>
          <p:cNvPr id="1158" name="Google Shape;1158;p6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9" name="Google Shape;1159;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61" name="Google Shape;1161;p6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62" name="Google Shape;1162;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3" name="Google Shape;1163;p6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4" name="Google Shape;1164;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5" name="Google Shape;1165;p6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167"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0" name="Google Shape;1170;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1" name="Google Shape;1171;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2" name="Google Shape;1172;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4" name="Google Shape;1174;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7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7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2" name="Google Shape;1192;p7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194"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7" name="Google Shape;1197;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8" name="Google Shape;1198;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9" name="Google Shape;1199;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1" name="Google Shape;1201;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4" name="Google Shape;1214;p7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9" name="Google Shape;1219;p7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0" name="Google Shape;1220;p7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4" name="Google Shape;1224;p7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26"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9" name="Google Shape;1229;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30" name="Google Shape;1230;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1" name="Google Shape;1231;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33" name="Google Shape;1233;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7" name="Google Shape;1237;p7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8" name="Google Shape;1238;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8" name="Google Shape;1258;p7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9" name="Google Shape;1259;p7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0" name="Google Shape;1260;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1" name="Google Shape;1261;p7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263"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6" name="Google Shape;1266;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7" name="Google Shape;1267;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8" name="Google Shape;1268;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70" name="Google Shape;1270;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4" name="Google Shape;1274;p7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5" name="Google Shape;1275;p7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7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6" name="Google Shape;1296;p7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7" name="Google Shape;1297;p7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8" name="Google Shape;1298;p7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300"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3" name="Google Shape;1303;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4" name="Google Shape;1304;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5" name="Google Shape;1305;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7" name="Google Shape;1307;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1" name="Google Shape;1311;p7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2" name="Google Shape;1312;p7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6" name="Google Shape;1316;p7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7" name="Google Shape;1317;p7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1" name="Google Shape;1321;p7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2" name="Google Shape;1322;p7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 name="Google Shape;1326;p7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7" name="Google Shape;1327;p7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1" name="Google Shape;1331;p7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2" name="Google Shape;1332;p7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6" name="Google Shape;1336;p7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7" name="Google Shape;1337;p7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1" name="Google Shape;1341;p7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342" name="Shape 1342"/>
        <p:cNvGrpSpPr/>
        <p:nvPr/>
      </p:nvGrpSpPr>
      <p:grpSpPr>
        <a:xfrm>
          <a:off x="0" y="0"/>
          <a:ext cx="0" cy="0"/>
          <a:chOff x="0" y="0"/>
          <a:chExt cx="0" cy="0"/>
        </a:xfrm>
      </p:grpSpPr>
      <p:sp>
        <p:nvSpPr>
          <p:cNvPr id="1343" name="Google Shape;1343;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4" name="Google Shape;1344;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5" name="Google Shape;1345;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6" name="Google Shape;1346;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8" name="Google Shape;1348;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9" name="Google Shape;1349;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3" name="Google Shape;1353;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4" name="Google Shape;1354;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8" name="Google Shape;1358;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9" name="Google Shape;1359;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3" name="Google Shape;1363;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4" name="Google Shape;1364;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8" name="Google Shape;1368;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9" name="Google Shape;1369;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3" name="Google Shape;1373;p7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4" name="Google Shape;1374;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7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9" name="Google Shape;1379;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7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7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389" name="Shape 1389"/>
        <p:cNvGrpSpPr/>
        <p:nvPr/>
      </p:nvGrpSpPr>
      <p:grpSpPr>
        <a:xfrm>
          <a:off x="0" y="0"/>
          <a:ext cx="0" cy="0"/>
          <a:chOff x="0" y="0"/>
          <a:chExt cx="0" cy="0"/>
        </a:xfrm>
      </p:grpSpPr>
      <p:sp>
        <p:nvSpPr>
          <p:cNvPr id="1390" name="Google Shape;1390;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1" name="Google Shape;1391;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2" name="Google Shape;1392;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3" name="Google Shape;1393;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5" name="Google Shape;1395;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6" name="Google Shape;1396;p7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0" name="Google Shape;1400;p7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1" name="Google Shape;1401;p7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5" name="Google Shape;1405;p7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6" name="Google Shape;1406;p7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0" name="Google Shape;1410;p7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1" name="Google Shape;1411;p7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7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6" name="Google Shape;1416;p7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0" name="Google Shape;1420;p7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1" name="Google Shape;1421;p7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5" name="Google Shape;1425;p7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6" name="Google Shape;1426;p7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0" name="Google Shape;1430;p7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1" name="Google Shape;1431;p7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7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436" name="Shape 1436"/>
        <p:cNvGrpSpPr/>
        <p:nvPr/>
      </p:nvGrpSpPr>
      <p:grpSpPr>
        <a:xfrm>
          <a:off x="0" y="0"/>
          <a:ext cx="0" cy="0"/>
          <a:chOff x="0" y="0"/>
          <a:chExt cx="0" cy="0"/>
        </a:xfrm>
      </p:grpSpPr>
      <p:sp>
        <p:nvSpPr>
          <p:cNvPr id="1437" name="Google Shape;143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8" name="Google Shape;143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9" name="Google Shape;143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40" name="Google Shape;144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42" name="Google Shape;144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6" name="Google Shape;1446;p7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8" name="Google Shape;1448;p77"/>
          <p:cNvGrpSpPr/>
          <p:nvPr/>
        </p:nvGrpSpPr>
        <p:grpSpPr>
          <a:xfrm>
            <a:off x="3228956" y="1345103"/>
            <a:ext cx="533372" cy="533480"/>
            <a:chOff x="457200" y="1378813"/>
            <a:chExt cx="695400" cy="695450"/>
          </a:xfrm>
        </p:grpSpPr>
        <p:sp>
          <p:nvSpPr>
            <p:cNvPr id="1449" name="Google Shape;1449;p7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7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6" name="Google Shape;1456;p7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458"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2" name="Google Shape;1462;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63" name="Google Shape;1463;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4" name="Google Shape;1464;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6" name="Google Shape;1466;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0" name="Google Shape;1470;p7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1" name="Google Shape;1471;p7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2" name="Google Shape;1472;p7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6" name="Google Shape;1476;p7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7" name="Google Shape;1477;p7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478" name="Shape 1478"/>
        <p:cNvGrpSpPr/>
        <p:nvPr/>
      </p:nvGrpSpPr>
      <p:grpSpPr>
        <a:xfrm>
          <a:off x="0" y="0"/>
          <a:ext cx="0" cy="0"/>
          <a:chOff x="0" y="0"/>
          <a:chExt cx="0" cy="0"/>
        </a:xfrm>
      </p:grpSpPr>
      <p:sp>
        <p:nvSpPr>
          <p:cNvPr id="1479" name="Google Shape;1479;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0" name="Google Shape;1480;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1" name="Google Shape;1481;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2" name="Google Shape;1482;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4" name="Google Shape;1484;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5" name="Google Shape;1485;p7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1" name="Google Shape;1501;p7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502" name="Google Shape;1502;p7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3" name="Google Shape;1503;p7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1505"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8" name="Google Shape;1508;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9" name="Google Shape;1509;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0" name="Google Shape;1510;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12" name="Google Shape;1512;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3" name="Google Shape;1513;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8" name="Google Shape;1518;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9" name="Google Shape;1519;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20" name="Google Shape;1520;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1524"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7" name="Google Shape;1527;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8" name="Google Shape;1528;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9" name="Google Shape;1529;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31" name="Google Shape;1531;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2" name="Google Shape;1532;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7" name="Google Shape;1537;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8" name="Google Shape;1538;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9" name="Google Shape;1539;p8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1543"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6" name="Google Shape;1546;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7" name="Google Shape;1547;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8" name="Google Shape;1548;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0" name="Google Shape;1550;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1" name="Google Shape;1551;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6" name="Google Shape;1556;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7" name="Google Shape;1557;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8" name="Google Shape;1558;p8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1562"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5" name="Google Shape;1565;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6" name="Google Shape;1566;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7" name="Google Shape;1567;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9" name="Google Shape;1569;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0" name="Google Shape;1570;p8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5" name="Google Shape;1575;p8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6" name="Google Shape;1576;p8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7" name="Google Shape;1577;p8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158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4" name="Google Shape;1584;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5" name="Google Shape;1585;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6" name="Google Shape;1586;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8" name="Google Shape;1588;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9" name="Google Shape;1589;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4" name="Google Shape;1594;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5" name="Google Shape;1595;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6" name="Google Shape;1596;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8" name="Google Shape;1598;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1603"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6" name="Google Shape;1606;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7" name="Google Shape;1607;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8" name="Google Shape;1608;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0" name="Google Shape;1610;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1" name="Google Shape;1611;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6" name="Google Shape;1616;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7" name="Google Shape;1617;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8" name="Google Shape;1618;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20" name="Google Shape;1620;p8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1625"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8" name="Google Shape;1628;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9" name="Google Shape;1629;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30" name="Google Shape;1630;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2" name="Google Shape;1632;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3" name="Google Shape;1633;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8" name="Google Shape;1638;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9" name="Google Shape;1639;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0" name="Google Shape;1640;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42" name="Google Shape;1642;p8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1647"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0" name="Google Shape;1650;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51" name="Google Shape;1651;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52" name="Google Shape;1652;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4" name="Google Shape;1654;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5" name="Google Shape;1655;p8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0" name="Google Shape;1660;p8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1" name="Google Shape;1661;p8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2" name="Google Shape;1662;p8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4" name="Google Shape;1664;p8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1669"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2" name="Google Shape;1672;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3" name="Google Shape;1673;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4" name="Google Shape;1674;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6" name="Google Shape;1676;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7" name="Google Shape;1677;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8" name="Google Shape;1678;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4" name="Google Shape;1684;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5" name="Google Shape;1685;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6" name="Google Shape;1686;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7" name="Google Shape;1687;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8" name="Google Shape;1688;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1694"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7" name="Google Shape;1697;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8" name="Google Shape;1698;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9" name="Google Shape;1699;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01" name="Google Shape;1701;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2" name="Google Shape;1702;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3" name="Google Shape;1703;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9" name="Google Shape;1709;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0" name="Google Shape;1710;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1" name="Google Shape;1711;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2" name="Google Shape;1712;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13" name="Google Shape;1713;p8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1719"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2" name="Google Shape;1722;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3" name="Google Shape;1723;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4" name="Google Shape;1724;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6" name="Google Shape;1726;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7" name="Google Shape;1727;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8" name="Google Shape;1728;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4" name="Google Shape;1734;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5" name="Google Shape;1735;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6" name="Google Shape;1736;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7" name="Google Shape;1737;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8" name="Google Shape;1738;p9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1744"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7" name="Google Shape;1747;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8" name="Google Shape;1748;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9" name="Google Shape;1749;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1" name="Google Shape;1751;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2" name="Google Shape;1752;p9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3" name="Google Shape;1753;p9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9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9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9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9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9" name="Google Shape;1759;p9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0" name="Google Shape;1760;p9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1" name="Google Shape;1761;p9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2" name="Google Shape;1762;p9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63" name="Google Shape;1763;p9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1769"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2" name="Google Shape;1772;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73" name="Google Shape;1773;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4" name="Google Shape;1774;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6" name="Google Shape;1776;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7" name="Google Shape;1777;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6" name="Google Shape;1786;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8" name="Google Shape;1788;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90" name="Google Shape;1790;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1797"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0" name="Google Shape;1800;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01" name="Google Shape;1801;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02" name="Google Shape;1802;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4" name="Google Shape;1804;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5" name="Google Shape;1805;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4" name="Google Shape;1814;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6" name="Google Shape;1816;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8" name="Google Shape;1818;p9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1825"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8" name="Google Shape;1828;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9" name="Google Shape;1829;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0" name="Google Shape;1830;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32" name="Google Shape;1832;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3" name="Google Shape;1833;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2" name="Google Shape;1842;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4" name="Google Shape;1844;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6" name="Google Shape;1846;p9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1853"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6" name="Google Shape;1856;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7" name="Google Shape;1857;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8" name="Google Shape;1858;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60" name="Google Shape;1860;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1" name="Google Shape;1861;p9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0" name="Google Shape;1870;p9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9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2" name="Google Shape;1872;p9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4" name="Google Shape;1874;p9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1881" name="Shape 1881"/>
        <p:cNvGrpSpPr/>
        <p:nvPr/>
      </p:nvGrpSpPr>
      <p:grpSpPr>
        <a:xfrm>
          <a:off x="0" y="0"/>
          <a:ext cx="0" cy="0"/>
          <a:chOff x="0" y="0"/>
          <a:chExt cx="0" cy="0"/>
        </a:xfrm>
      </p:grpSpPr>
      <p:sp>
        <p:nvSpPr>
          <p:cNvPr id="1882" name="Google Shape;1882;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3" name="Google Shape;1883;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4" name="Google Shape;1884;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5" name="Google Shape;1885;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7" name="Google Shape;1887;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0" name="Google Shape;1900;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2" name="Google Shape;1902;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4" name="Google Shape;1904;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1912" name="Shape 1912"/>
        <p:cNvGrpSpPr/>
        <p:nvPr/>
      </p:nvGrpSpPr>
      <p:grpSpPr>
        <a:xfrm>
          <a:off x="0" y="0"/>
          <a:ext cx="0" cy="0"/>
          <a:chOff x="0" y="0"/>
          <a:chExt cx="0" cy="0"/>
        </a:xfrm>
      </p:grpSpPr>
      <p:sp>
        <p:nvSpPr>
          <p:cNvPr id="1913" name="Google Shape;1913;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4" name="Google Shape;1914;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5" name="Google Shape;1915;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8" name="Google Shape;1918;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1" name="Google Shape;1931;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3" name="Google Shape;1933;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5" name="Google Shape;1935;p9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1943" name="Shape 1943"/>
        <p:cNvGrpSpPr/>
        <p:nvPr/>
      </p:nvGrpSpPr>
      <p:grpSpPr>
        <a:xfrm>
          <a:off x="0" y="0"/>
          <a:ext cx="0" cy="0"/>
          <a:chOff x="0" y="0"/>
          <a:chExt cx="0" cy="0"/>
        </a:xfrm>
      </p:grpSpPr>
      <p:sp>
        <p:nvSpPr>
          <p:cNvPr id="1944" name="Google Shape;1944;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5" name="Google Shape;1945;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6" name="Google Shape;1946;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7" name="Google Shape;1947;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9" name="Google Shape;1949;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2" name="Google Shape;1962;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4" name="Google Shape;1964;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6" name="Google Shape;1966;p9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974" name="Shape 1974"/>
        <p:cNvGrpSpPr/>
        <p:nvPr/>
      </p:nvGrpSpPr>
      <p:grpSpPr>
        <a:xfrm>
          <a:off x="0" y="0"/>
          <a:ext cx="0" cy="0"/>
          <a:chOff x="0" y="0"/>
          <a:chExt cx="0" cy="0"/>
        </a:xfrm>
      </p:grpSpPr>
      <p:sp>
        <p:nvSpPr>
          <p:cNvPr id="1975" name="Google Shape;1975;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6" name="Google Shape;1976;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7" name="Google Shape;1977;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8" name="Google Shape;1978;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80" name="Google Shape;1980;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3" name="Google Shape;1993;p9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9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5" name="Google Shape;1995;p9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9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7" name="Google Shape;1997;p9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2005"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7" name="Google Shape;2007;p10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8" name="Google Shape;2008;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9" name="Google Shape;2009;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2013"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5" name="Google Shape;2015;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6" name="Google Shape;2016;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7" name="Google Shape;2017;p10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1.xml"/><Relationship Id="rId42" Type="http://schemas.openxmlformats.org/officeDocument/2006/relationships/slideLayout" Target="../slideLayouts/slideLayout93.xml"/><Relationship Id="rId41" Type="http://schemas.openxmlformats.org/officeDocument/2006/relationships/slideLayout" Target="../slideLayouts/slideLayout92.xml"/><Relationship Id="rId44" Type="http://schemas.openxmlformats.org/officeDocument/2006/relationships/slideLayout" Target="../slideLayouts/slideLayout95.xml"/><Relationship Id="rId43" Type="http://schemas.openxmlformats.org/officeDocument/2006/relationships/slideLayout" Target="../slideLayouts/slideLayout94.xml"/><Relationship Id="rId46" Type="http://schemas.openxmlformats.org/officeDocument/2006/relationships/slideLayout" Target="../slideLayouts/slideLayout97.xml"/><Relationship Id="rId45" Type="http://schemas.openxmlformats.org/officeDocument/2006/relationships/slideLayout" Target="../slideLayouts/slideLayout96.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48" Type="http://schemas.openxmlformats.org/officeDocument/2006/relationships/slideLayout" Target="../slideLayouts/slideLayout99.xml"/><Relationship Id="rId47" Type="http://schemas.openxmlformats.org/officeDocument/2006/relationships/slideLayout" Target="../slideLayouts/slideLayout98.xml"/><Relationship Id="rId49" Type="http://schemas.openxmlformats.org/officeDocument/2006/relationships/slideLayout" Target="../slideLayouts/slideLayout10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31" Type="http://schemas.openxmlformats.org/officeDocument/2006/relationships/slideLayout" Target="../slideLayouts/slideLayout82.xml"/><Relationship Id="rId30" Type="http://schemas.openxmlformats.org/officeDocument/2006/relationships/slideLayout" Target="../slideLayouts/slideLayout81.xml"/><Relationship Id="rId33" Type="http://schemas.openxmlformats.org/officeDocument/2006/relationships/slideLayout" Target="../slideLayouts/slideLayout84.xml"/><Relationship Id="rId32" Type="http://schemas.openxmlformats.org/officeDocument/2006/relationships/slideLayout" Target="../slideLayouts/slideLayout83.xml"/><Relationship Id="rId35" Type="http://schemas.openxmlformats.org/officeDocument/2006/relationships/slideLayout" Target="../slideLayouts/slideLayout86.xml"/><Relationship Id="rId34" Type="http://schemas.openxmlformats.org/officeDocument/2006/relationships/slideLayout" Target="../slideLayouts/slideLayout85.xml"/><Relationship Id="rId37" Type="http://schemas.openxmlformats.org/officeDocument/2006/relationships/slideLayout" Target="../slideLayouts/slideLayout88.xml"/><Relationship Id="rId36" Type="http://schemas.openxmlformats.org/officeDocument/2006/relationships/slideLayout" Target="../slideLayouts/slideLayout87.xml"/><Relationship Id="rId39" Type="http://schemas.openxmlformats.org/officeDocument/2006/relationships/slideLayout" Target="../slideLayouts/slideLayout90.xml"/><Relationship Id="rId38" Type="http://schemas.openxmlformats.org/officeDocument/2006/relationships/slideLayout" Target="../slideLayouts/slideLayout89.xml"/><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26" Type="http://schemas.openxmlformats.org/officeDocument/2006/relationships/slideLayout" Target="../slideLayouts/slideLayout77.xml"/><Relationship Id="rId25" Type="http://schemas.openxmlformats.org/officeDocument/2006/relationships/slideLayout" Target="../slideLayouts/slideLayout76.xml"/><Relationship Id="rId28" Type="http://schemas.openxmlformats.org/officeDocument/2006/relationships/slideLayout" Target="../slideLayouts/slideLayout79.xml"/><Relationship Id="rId27" Type="http://schemas.openxmlformats.org/officeDocument/2006/relationships/slideLayout" Target="../slideLayouts/slideLayout78.xml"/><Relationship Id="rId29" Type="http://schemas.openxmlformats.org/officeDocument/2006/relationships/slideLayout" Target="../slideLayouts/slideLayout80.xml"/><Relationship Id="rId51" Type="http://schemas.openxmlformats.org/officeDocument/2006/relationships/theme" Target="../theme/theme2.xml"/><Relationship Id="rId50" Type="http://schemas.openxmlformats.org/officeDocument/2006/relationships/slideLayout" Target="../slideLayouts/slideLayout101.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19" name="Shape 1019"/>
        <p:cNvGrpSpPr/>
        <p:nvPr/>
      </p:nvGrpSpPr>
      <p:grpSpPr>
        <a:xfrm>
          <a:off x="0" y="0"/>
          <a:ext cx="0" cy="0"/>
          <a:chOff x="0" y="0"/>
          <a:chExt cx="0" cy="0"/>
        </a:xfrm>
      </p:grpSpPr>
      <p:sp>
        <p:nvSpPr>
          <p:cNvPr id="1020" name="Google Shape;1020;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0.xml"/><Relationship Id="rId3" Type="http://schemas.openxmlformats.org/officeDocument/2006/relationships/hyperlink" Target="https://gitforwindows.org/" TargetMode="External"/><Relationship Id="rId4" Type="http://schemas.openxmlformats.org/officeDocument/2006/relationships/hyperlink" Target="https://gitforwindows.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2" name="Shape 2032"/>
        <p:cNvGrpSpPr/>
        <p:nvPr/>
      </p:nvGrpSpPr>
      <p:grpSpPr>
        <a:xfrm>
          <a:off x="0" y="0"/>
          <a:ext cx="0" cy="0"/>
          <a:chOff x="0" y="0"/>
          <a:chExt cx="0" cy="0"/>
        </a:xfrm>
      </p:grpSpPr>
      <p:sp>
        <p:nvSpPr>
          <p:cNvPr id="2033" name="Google Shape;2033;p104"/>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Terminal 101 Day 1</a:t>
            </a:r>
            <a:endParaRPr/>
          </a:p>
        </p:txBody>
      </p:sp>
      <p:sp>
        <p:nvSpPr>
          <p:cNvPr id="2034" name="Google Shape;2034;p104"/>
          <p:cNvSpPr txBox="1"/>
          <p:nvPr>
            <p:ph idx="2" type="title"/>
          </p:nvPr>
        </p:nvSpPr>
        <p:spPr>
          <a:xfrm>
            <a:off x="274350" y="18396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Tingles for Terminal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2" name="Shape 2102"/>
        <p:cNvGrpSpPr/>
        <p:nvPr/>
      </p:nvGrpSpPr>
      <p:grpSpPr>
        <a:xfrm>
          <a:off x="0" y="0"/>
          <a:ext cx="0" cy="0"/>
          <a:chOff x="0" y="0"/>
          <a:chExt cx="0" cy="0"/>
        </a:xfrm>
      </p:grpSpPr>
      <p:sp>
        <p:nvSpPr>
          <p:cNvPr id="2103" name="Google Shape;2103;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Set-up Time</a:t>
            </a:r>
            <a:endParaRPr/>
          </a:p>
        </p:txBody>
      </p:sp>
      <p:sp>
        <p:nvSpPr>
          <p:cNvPr id="2104" name="Google Shape;2104;p11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2105" name="Google Shape;2105;p113"/>
          <p:cNvSpPr txBox="1"/>
          <p:nvPr>
            <p:ph idx="2" type="body"/>
          </p:nvPr>
        </p:nvSpPr>
        <p:spPr>
          <a:xfrm>
            <a:off x="0" y="1125575"/>
            <a:ext cx="9144000" cy="3199200"/>
          </a:xfrm>
          <a:prstGeom prst="rect">
            <a:avLst/>
          </a:prstGeom>
        </p:spPr>
        <p:txBody>
          <a:bodyPr anchorCtr="0" anchor="t" bIns="914400" lIns="457200" spcFirstLastPara="1" rIns="457200" wrap="square" tIns="0">
            <a:noAutofit/>
          </a:bodyPr>
          <a:lstStyle/>
          <a:p>
            <a:pPr indent="0" lvl="0" marL="0" rtl="0" algn="l">
              <a:lnSpc>
                <a:spcPct val="110000"/>
              </a:lnSpc>
              <a:spcBef>
                <a:spcPts val="1000"/>
              </a:spcBef>
              <a:spcAft>
                <a:spcPts val="0"/>
              </a:spcAft>
              <a:buClr>
                <a:schemeClr val="dk1"/>
              </a:buClr>
              <a:buSzPts val="1100"/>
              <a:buFont typeface="Arial"/>
              <a:buNone/>
            </a:pPr>
            <a:r>
              <a:rPr lang="en">
                <a:solidFill>
                  <a:schemeClr val="dk1"/>
                </a:solidFill>
              </a:rPr>
              <a:t>Take a moment to install and locate your instance of the command line.</a:t>
            </a:r>
            <a:endParaRPr>
              <a:solidFill>
                <a:schemeClr val="dk1"/>
              </a:solidFill>
            </a:endParaRPr>
          </a:p>
          <a:p>
            <a:pPr indent="0" lvl="0" marL="0" rtl="0" algn="l">
              <a:lnSpc>
                <a:spcPct val="110000"/>
              </a:lnSpc>
              <a:spcBef>
                <a:spcPts val="1000"/>
              </a:spcBef>
              <a:spcAft>
                <a:spcPts val="0"/>
              </a:spcAft>
              <a:buClr>
                <a:schemeClr val="dk1"/>
              </a:buClr>
              <a:buSzPts val="1100"/>
              <a:buFont typeface="Arial"/>
              <a:buNone/>
            </a:pPr>
            <a:r>
              <a:rPr lang="en">
                <a:solidFill>
                  <a:schemeClr val="dk1"/>
                </a:solidFill>
              </a:rPr>
              <a:t>Windows Users:</a:t>
            </a:r>
            <a:endParaRPr>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1.Go to</a:t>
            </a:r>
            <a:r>
              <a:rPr lang="en">
                <a:solidFill>
                  <a:schemeClr val="dk1"/>
                </a:solidFill>
                <a:uFill>
                  <a:noFill/>
                </a:uFill>
                <a:latin typeface="Roboto Light"/>
                <a:ea typeface="Roboto Light"/>
                <a:cs typeface="Roboto Light"/>
                <a:sym typeface="Roboto Light"/>
                <a:hlinkClick r:id="rId3"/>
              </a:rPr>
              <a:t> </a:t>
            </a:r>
            <a:r>
              <a:rPr lang="en" u="sng">
                <a:solidFill>
                  <a:schemeClr val="hlink"/>
                </a:solidFill>
                <a:latin typeface="Roboto Light"/>
                <a:ea typeface="Roboto Light"/>
                <a:cs typeface="Roboto Light"/>
                <a:sym typeface="Roboto Light"/>
                <a:hlinkClick r:id="rId4"/>
              </a:rPr>
              <a:t>https://gitforwindows.org</a:t>
            </a:r>
            <a:r>
              <a:rPr lang="en">
                <a:solidFill>
                  <a:schemeClr val="dk1"/>
                </a:solidFill>
                <a:latin typeface="Roboto Light"/>
                <a:ea typeface="Roboto Light"/>
                <a:cs typeface="Roboto Light"/>
                <a:sym typeface="Roboto Light"/>
              </a:rPr>
              <a:t> to download the Git Bash .exe file for your computer.</a:t>
            </a:r>
            <a:endParaRPr>
              <a:solidFill>
                <a:schemeClr val="dk1"/>
              </a:solidFill>
              <a:latin typeface="Roboto Light"/>
              <a:ea typeface="Roboto Light"/>
              <a:cs typeface="Roboto Light"/>
              <a:sym typeface="Roboto Light"/>
            </a:endParaRPr>
          </a:p>
          <a:p>
            <a:pPr indent="0" lvl="0" marL="0" rtl="0" algn="l">
              <a:lnSpc>
                <a:spcPct val="115000"/>
              </a:lnSpc>
              <a:spcBef>
                <a:spcPts val="100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2.Double-click the .exe you downloaded and accept the default settings to complete the installation. </a:t>
            </a:r>
            <a:endParaRPr>
              <a:solidFill>
                <a:schemeClr val="dk1"/>
              </a:solidFill>
              <a:latin typeface="Roboto Light"/>
              <a:ea typeface="Roboto Light"/>
              <a:cs typeface="Roboto Light"/>
              <a:sym typeface="Roboto Light"/>
            </a:endParaRPr>
          </a:p>
          <a:p>
            <a:pPr indent="0" lvl="0" marL="0" rtl="0" algn="l">
              <a:lnSpc>
                <a:spcPct val="115000"/>
              </a:lnSpc>
              <a:spcBef>
                <a:spcPts val="100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3.After the installation is complete, double-click the Git Bash icon to open the terminal window.</a:t>
            </a:r>
            <a:endParaRPr>
              <a:solidFill>
                <a:schemeClr val="dk1"/>
              </a:solidFill>
              <a:latin typeface="Roboto Light"/>
              <a:ea typeface="Roboto Light"/>
              <a:cs typeface="Roboto Light"/>
              <a:sym typeface="Roboto Light"/>
            </a:endParaRPr>
          </a:p>
          <a:p>
            <a:pPr indent="0" lvl="0" marL="0" rtl="0" algn="l">
              <a:lnSpc>
                <a:spcPct val="110000"/>
              </a:lnSpc>
              <a:spcBef>
                <a:spcPts val="1000"/>
              </a:spcBef>
              <a:spcAft>
                <a:spcPts val="0"/>
              </a:spcAft>
              <a:buNone/>
            </a:pPr>
            <a:r>
              <a:t/>
            </a:r>
            <a:endParaRPr>
              <a:solidFill>
                <a:schemeClr val="dk1"/>
              </a:solidFill>
            </a:endParaRPr>
          </a:p>
          <a:p>
            <a:pPr indent="0" lvl="0" marL="0" rtl="0" algn="l">
              <a:lnSpc>
                <a:spcPct val="110000"/>
              </a:lnSpc>
              <a:spcBef>
                <a:spcPts val="1000"/>
              </a:spcBef>
              <a:spcAft>
                <a:spcPts val="0"/>
              </a:spcAft>
              <a:buClr>
                <a:schemeClr val="dk1"/>
              </a:buClr>
              <a:buSzPts val="1100"/>
              <a:buFont typeface="Arial"/>
              <a:buNone/>
            </a:pPr>
            <a:r>
              <a:rPr lang="en">
                <a:solidFill>
                  <a:schemeClr val="dk1"/>
                </a:solidFill>
              </a:rPr>
              <a:t>Mac Users: No installation needed!</a:t>
            </a:r>
            <a:endParaRPr>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1.Select Command + Space to open Launcher.</a:t>
            </a:r>
            <a:endParaRPr>
              <a:solidFill>
                <a:schemeClr val="dk1"/>
              </a:solidFill>
              <a:latin typeface="Roboto Light"/>
              <a:ea typeface="Roboto Light"/>
              <a:cs typeface="Roboto Light"/>
              <a:sym typeface="Roboto Light"/>
            </a:endParaRPr>
          </a:p>
          <a:p>
            <a:pPr indent="0" lvl="0" marL="0" rtl="0" algn="l">
              <a:lnSpc>
                <a:spcPct val="115000"/>
              </a:lnSpc>
              <a:spcBef>
                <a:spcPts val="100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2.In the search box, type Terminal and then hit Enter to open the Terminal window.</a:t>
            </a:r>
            <a:r>
              <a:rPr lang="en">
                <a:solidFill>
                  <a:schemeClr val="dk1"/>
                </a:solidFill>
              </a:rPr>
              <a:t> </a:t>
            </a:r>
            <a:endParaRPr>
              <a:solidFill>
                <a:schemeClr val="dk1"/>
              </a:solidFill>
            </a:endParaRPr>
          </a:p>
          <a:p>
            <a:pPr indent="0" lvl="0" marL="0" rtl="0" algn="l">
              <a:spcBef>
                <a:spcPts val="0"/>
              </a:spcBef>
              <a:spcAft>
                <a:spcPts val="800"/>
              </a:spcAft>
              <a:buNone/>
            </a:pPr>
            <a:r>
              <a:t/>
            </a:r>
            <a:endParaRPr/>
          </a:p>
        </p:txBody>
      </p:sp>
      <p:sp>
        <p:nvSpPr>
          <p:cNvPr id="2106" name="Google Shape;2106;p113"/>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10 Minutes</a:t>
            </a:r>
            <a:endParaRPr/>
          </a:p>
        </p:txBody>
      </p:sp>
      <p:sp>
        <p:nvSpPr>
          <p:cNvPr id="2107" name="Google Shape;2107;p113"/>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1" name="Shape 2111"/>
        <p:cNvGrpSpPr/>
        <p:nvPr/>
      </p:nvGrpSpPr>
      <p:grpSpPr>
        <a:xfrm>
          <a:off x="0" y="0"/>
          <a:ext cx="0" cy="0"/>
          <a:chOff x="0" y="0"/>
          <a:chExt cx="0" cy="0"/>
        </a:xfrm>
      </p:grpSpPr>
      <p:sp>
        <p:nvSpPr>
          <p:cNvPr id="2112" name="Google Shape;2112;p1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13" name="Google Shape;2113;p11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Basic Terminal Commands</a:t>
            </a:r>
            <a:endParaRPr>
              <a:solidFill>
                <a:srgbClr val="F1C232"/>
              </a:solidFill>
            </a:endParaRPr>
          </a:p>
        </p:txBody>
      </p:sp>
      <p:sp>
        <p:nvSpPr>
          <p:cNvPr id="2114" name="Google Shape;2114;p114"/>
          <p:cNvSpPr txBox="1"/>
          <p:nvPr/>
        </p:nvSpPr>
        <p:spPr>
          <a:xfrm>
            <a:off x="3055075" y="786600"/>
            <a:ext cx="2277300" cy="8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p</a:t>
            </a:r>
            <a:r>
              <a:rPr lang="en">
                <a:latin typeface="Roboto Mono"/>
                <a:ea typeface="Roboto Mono"/>
                <a:cs typeface="Roboto Mono"/>
                <a:sym typeface="Roboto Mono"/>
              </a:rPr>
              <a:t>wd      </a:t>
            </a:r>
            <a:endParaRPr>
              <a:latin typeface="Roboto Mono"/>
              <a:ea typeface="Roboto Mono"/>
              <a:cs typeface="Roboto Mono"/>
              <a:sym typeface="Roboto Mono"/>
            </a:endParaRPr>
          </a:p>
          <a:p>
            <a:pPr indent="0" lvl="0" marL="0" rtl="0" algn="l">
              <a:spcBef>
                <a:spcPts val="0"/>
              </a:spcBef>
              <a:spcAft>
                <a:spcPts val="0"/>
              </a:spcAft>
              <a:buNone/>
            </a:pPr>
            <a:r>
              <a:rPr lang="en">
                <a:latin typeface="Roboto Mono"/>
                <a:ea typeface="Roboto Mono"/>
                <a:cs typeface="Roboto Mono"/>
                <a:sym typeface="Roboto Mono"/>
              </a:rPr>
              <a:t>m</a:t>
            </a:r>
            <a:r>
              <a:rPr lang="en">
                <a:latin typeface="Roboto Mono"/>
                <a:ea typeface="Roboto Mono"/>
                <a:cs typeface="Roboto Mono"/>
                <a:sym typeface="Roboto Mono"/>
              </a:rPr>
              <a:t>kdir</a:t>
            </a:r>
            <a:endParaRPr>
              <a:latin typeface="Roboto Mono"/>
              <a:ea typeface="Roboto Mono"/>
              <a:cs typeface="Roboto Mono"/>
              <a:sym typeface="Roboto Mono"/>
            </a:endParaRPr>
          </a:p>
          <a:p>
            <a:pPr indent="0" lvl="0" marL="0" rtl="0" algn="l">
              <a:spcBef>
                <a:spcPts val="0"/>
              </a:spcBef>
              <a:spcAft>
                <a:spcPts val="0"/>
              </a:spcAft>
              <a:buNone/>
            </a:pPr>
            <a:r>
              <a:rPr lang="en">
                <a:latin typeface="Roboto Mono"/>
                <a:ea typeface="Roboto Mono"/>
                <a:cs typeface="Roboto Mono"/>
                <a:sym typeface="Roboto Mono"/>
              </a:rPr>
              <a:t>touch    </a:t>
            </a:r>
            <a:endParaRPr>
              <a:latin typeface="Roboto Mono"/>
              <a:ea typeface="Roboto Mono"/>
              <a:cs typeface="Roboto Mono"/>
              <a:sym typeface="Roboto Mono"/>
            </a:endParaRPr>
          </a:p>
          <a:p>
            <a:pPr indent="0" lvl="0" marL="0" rtl="0" algn="l">
              <a:spcBef>
                <a:spcPts val="0"/>
              </a:spcBef>
              <a:spcAft>
                <a:spcPts val="0"/>
              </a:spcAft>
              <a:buNone/>
            </a:pPr>
            <a:r>
              <a:rPr lang="en">
                <a:latin typeface="Roboto Mono"/>
                <a:ea typeface="Roboto Mono"/>
                <a:cs typeface="Roboto Mono"/>
                <a:sym typeface="Roboto Mono"/>
              </a:rPr>
              <a:t>ls</a:t>
            </a:r>
            <a:endParaRPr>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8" name="Shape 2118"/>
        <p:cNvGrpSpPr/>
        <p:nvPr/>
      </p:nvGrpSpPr>
      <p:grpSpPr>
        <a:xfrm>
          <a:off x="0" y="0"/>
          <a:ext cx="0" cy="0"/>
          <a:chOff x="0" y="0"/>
          <a:chExt cx="0" cy="0"/>
        </a:xfrm>
      </p:grpSpPr>
      <p:sp>
        <p:nvSpPr>
          <p:cNvPr id="2119" name="Google Shape;2119;p11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7 Minutes</a:t>
            </a:r>
            <a:endParaRPr/>
          </a:p>
        </p:txBody>
      </p:sp>
      <p:sp>
        <p:nvSpPr>
          <p:cNvPr id="2120" name="Google Shape;2120;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21" name="Google Shape;2121;p115"/>
          <p:cNvSpPr txBox="1"/>
          <p:nvPr>
            <p:ph idx="2" type="title"/>
          </p:nvPr>
        </p:nvSpPr>
        <p:spPr>
          <a:xfrm>
            <a:off x="274350" y="1000450"/>
            <a:ext cx="8473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MyHacks Folder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navigate through directories and create new folders/files using the command line.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Instructions sent via Slack</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5" name="Shape 2125"/>
        <p:cNvGrpSpPr/>
        <p:nvPr/>
      </p:nvGrpSpPr>
      <p:grpSpPr>
        <a:xfrm>
          <a:off x="0" y="0"/>
          <a:ext cx="0" cy="0"/>
          <a:chOff x="0" y="0"/>
          <a:chExt cx="0" cy="0"/>
        </a:xfrm>
      </p:grpSpPr>
      <p:sp>
        <p:nvSpPr>
          <p:cNvPr id="2126" name="Google Shape;2126;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MyHacks Folder</a:t>
            </a:r>
            <a:endParaRPr/>
          </a:p>
        </p:txBody>
      </p:sp>
      <p:sp>
        <p:nvSpPr>
          <p:cNvPr id="2127" name="Google Shape;2127;p1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2128" name="Google Shape;2128;p116"/>
          <p:cNvSpPr txBox="1"/>
          <p:nvPr>
            <p:ph idx="2" type="body"/>
          </p:nvPr>
        </p:nvSpPr>
        <p:spPr>
          <a:xfrm>
            <a:off x="0" y="1125575"/>
            <a:ext cx="9144000" cy="3199200"/>
          </a:xfrm>
          <a:prstGeom prst="rect">
            <a:avLst/>
          </a:prstGeom>
        </p:spPr>
        <p:txBody>
          <a:bodyPr anchorCtr="0" anchor="t" bIns="914400" lIns="457200" spcFirstLastPara="1" rIns="457200" wrap="square" tIns="0">
            <a:noAutofit/>
          </a:bodyPr>
          <a:lstStyle/>
          <a:p>
            <a:pPr indent="0" lvl="0" marL="0" rtl="0" algn="l">
              <a:lnSpc>
                <a:spcPct val="110000"/>
              </a:lnSpc>
              <a:spcBef>
                <a:spcPts val="1000"/>
              </a:spcBef>
              <a:spcAft>
                <a:spcPts val="0"/>
              </a:spcAft>
              <a:buNone/>
            </a:pPr>
            <a:r>
              <a:rPr lang="en">
                <a:solidFill>
                  <a:schemeClr val="dk1"/>
                </a:solidFill>
              </a:rPr>
              <a:t>Using only the command line, complete the following:</a:t>
            </a:r>
            <a:endParaRPr>
              <a:solidFill>
                <a:schemeClr val="dk1"/>
              </a:solidFill>
            </a:endParaRPr>
          </a:p>
          <a:p>
            <a:pPr indent="0" lvl="0" marL="0" rtl="0" algn="l">
              <a:lnSpc>
                <a:spcPct val="115000"/>
              </a:lnSpc>
              <a:spcBef>
                <a:spcPts val="1000"/>
              </a:spcBef>
              <a:spcAft>
                <a:spcPts val="0"/>
              </a:spcAft>
              <a:buNone/>
            </a:pPr>
            <a:r>
              <a:rPr lang="en">
                <a:solidFill>
                  <a:schemeClr val="dk1"/>
                </a:solidFill>
                <a:latin typeface="Roboto Light"/>
                <a:ea typeface="Roboto Light"/>
                <a:cs typeface="Roboto Light"/>
                <a:sym typeface="Roboto Light"/>
              </a:rPr>
              <a:t>1.Create a folder on your desktop called </a:t>
            </a:r>
            <a:r>
              <a:rPr lang="en">
                <a:solidFill>
                  <a:schemeClr val="dk1"/>
                </a:solidFill>
                <a:latin typeface="Roboto Mono Light"/>
                <a:ea typeface="Roboto Mono Light"/>
                <a:cs typeface="Roboto Mono Light"/>
                <a:sym typeface="Roboto Mono Light"/>
              </a:rPr>
              <a:t>MyHacks</a:t>
            </a:r>
            <a:r>
              <a:rPr lang="en">
                <a:solidFill>
                  <a:schemeClr val="dk1"/>
                </a:solidFill>
                <a:latin typeface="Roboto Light"/>
                <a:ea typeface="Roboto Light"/>
                <a:cs typeface="Roboto Light"/>
                <a:sym typeface="Roboto Light"/>
              </a:rPr>
              <a:t>.</a:t>
            </a:r>
            <a:endParaRPr>
              <a:solidFill>
                <a:schemeClr val="dk1"/>
              </a:solidFill>
              <a:latin typeface="Roboto Light"/>
              <a:ea typeface="Roboto Light"/>
              <a:cs typeface="Roboto Light"/>
              <a:sym typeface="Roboto Light"/>
            </a:endParaRPr>
          </a:p>
          <a:p>
            <a:pPr indent="0" lvl="0" marL="0" rtl="0" algn="l">
              <a:lnSpc>
                <a:spcPct val="115000"/>
              </a:lnSpc>
              <a:spcBef>
                <a:spcPts val="1000"/>
              </a:spcBef>
              <a:spcAft>
                <a:spcPts val="0"/>
              </a:spcAft>
              <a:buNone/>
            </a:pPr>
            <a:r>
              <a:rPr lang="en">
                <a:solidFill>
                  <a:schemeClr val="dk1"/>
                </a:solidFill>
                <a:latin typeface="Roboto Light"/>
                <a:ea typeface="Roboto Light"/>
                <a:cs typeface="Roboto Light"/>
                <a:sym typeface="Roboto Light"/>
              </a:rPr>
              <a:t>2.Navigate into the </a:t>
            </a:r>
            <a:r>
              <a:rPr lang="en">
                <a:solidFill>
                  <a:schemeClr val="dk1"/>
                </a:solidFill>
                <a:latin typeface="Roboto Mono Light"/>
                <a:ea typeface="Roboto Mono Light"/>
                <a:cs typeface="Roboto Mono Light"/>
                <a:sym typeface="Roboto Mono Light"/>
              </a:rPr>
              <a:t>MyHacks</a:t>
            </a:r>
            <a:r>
              <a:rPr lang="en">
                <a:solidFill>
                  <a:schemeClr val="dk1"/>
                </a:solidFill>
                <a:latin typeface="Roboto Light"/>
                <a:ea typeface="Roboto Light"/>
                <a:cs typeface="Roboto Light"/>
                <a:sym typeface="Roboto Light"/>
              </a:rPr>
              <a:t> folder.</a:t>
            </a:r>
            <a:endParaRPr>
              <a:solidFill>
                <a:schemeClr val="dk1"/>
              </a:solidFill>
              <a:latin typeface="Roboto Light"/>
              <a:ea typeface="Roboto Light"/>
              <a:cs typeface="Roboto Light"/>
              <a:sym typeface="Roboto Light"/>
            </a:endParaRPr>
          </a:p>
          <a:p>
            <a:pPr indent="0" lvl="0" marL="0" rtl="0" algn="l">
              <a:lnSpc>
                <a:spcPct val="115000"/>
              </a:lnSpc>
              <a:spcBef>
                <a:spcPts val="1000"/>
              </a:spcBef>
              <a:spcAft>
                <a:spcPts val="0"/>
              </a:spcAft>
              <a:buNone/>
            </a:pPr>
            <a:r>
              <a:rPr lang="en">
                <a:solidFill>
                  <a:schemeClr val="dk1"/>
                </a:solidFill>
                <a:latin typeface="Roboto Light"/>
                <a:ea typeface="Roboto Light"/>
                <a:cs typeface="Roboto Light"/>
                <a:sym typeface="Roboto Light"/>
              </a:rPr>
              <a:t>3.From within the </a:t>
            </a:r>
            <a:r>
              <a:rPr lang="en">
                <a:solidFill>
                  <a:schemeClr val="dk1"/>
                </a:solidFill>
                <a:latin typeface="Roboto Mono Light"/>
                <a:ea typeface="Roboto Mono Light"/>
                <a:cs typeface="Roboto Mono Light"/>
                <a:sym typeface="Roboto Mono Light"/>
              </a:rPr>
              <a:t>MyHacks</a:t>
            </a:r>
            <a:r>
              <a:rPr lang="en">
                <a:solidFill>
                  <a:schemeClr val="dk1"/>
                </a:solidFill>
                <a:latin typeface="Roboto Light"/>
                <a:ea typeface="Roboto Light"/>
                <a:cs typeface="Roboto Light"/>
                <a:sym typeface="Roboto Light"/>
              </a:rPr>
              <a:t> folder, print the working directory.</a:t>
            </a:r>
            <a:endParaRPr>
              <a:solidFill>
                <a:schemeClr val="dk1"/>
              </a:solidFill>
              <a:latin typeface="Roboto Light"/>
              <a:ea typeface="Roboto Light"/>
              <a:cs typeface="Roboto Light"/>
              <a:sym typeface="Roboto Light"/>
            </a:endParaRPr>
          </a:p>
          <a:p>
            <a:pPr indent="0" lvl="0" marL="0" rtl="0" algn="l">
              <a:lnSpc>
                <a:spcPct val="115000"/>
              </a:lnSpc>
              <a:spcBef>
                <a:spcPts val="1000"/>
              </a:spcBef>
              <a:spcAft>
                <a:spcPts val="0"/>
              </a:spcAft>
              <a:buNone/>
            </a:pPr>
            <a:r>
              <a:rPr lang="en">
                <a:solidFill>
                  <a:schemeClr val="dk1"/>
                </a:solidFill>
                <a:latin typeface="Roboto Light"/>
                <a:ea typeface="Roboto Light"/>
                <a:cs typeface="Roboto Light"/>
                <a:sym typeface="Roboto Light"/>
              </a:rPr>
              <a:t>4.Create three files inside the </a:t>
            </a:r>
            <a:r>
              <a:rPr lang="en">
                <a:solidFill>
                  <a:schemeClr val="dk1"/>
                </a:solidFill>
                <a:latin typeface="Roboto Mono Light"/>
                <a:ea typeface="Roboto Mono Light"/>
                <a:cs typeface="Roboto Mono Light"/>
                <a:sym typeface="Roboto Mono Light"/>
              </a:rPr>
              <a:t>MyHacks</a:t>
            </a:r>
            <a:r>
              <a:rPr lang="en">
                <a:solidFill>
                  <a:schemeClr val="dk1"/>
                </a:solidFill>
                <a:latin typeface="Roboto Light"/>
                <a:ea typeface="Roboto Light"/>
                <a:cs typeface="Roboto Light"/>
                <a:sym typeface="Roboto Light"/>
              </a:rPr>
              <a:t> folder: </a:t>
            </a:r>
            <a:r>
              <a:rPr lang="en">
                <a:solidFill>
                  <a:schemeClr val="dk1"/>
                </a:solidFill>
                <a:latin typeface="Roboto Mono Light"/>
                <a:ea typeface="Roboto Mono Light"/>
                <a:cs typeface="Roboto Mono Light"/>
                <a:sym typeface="Roboto Mono Light"/>
              </a:rPr>
              <a:t>DoS.txt, Phishing.txt, and Keylogger.txt</a:t>
            </a:r>
            <a:r>
              <a:rPr lang="en">
                <a:solidFill>
                  <a:schemeClr val="dk1"/>
                </a:solidFill>
                <a:latin typeface="Roboto Light"/>
                <a:ea typeface="Roboto Light"/>
                <a:cs typeface="Roboto Light"/>
                <a:sym typeface="Roboto Light"/>
              </a:rPr>
              <a:t>.</a:t>
            </a:r>
            <a:endParaRPr>
              <a:solidFill>
                <a:schemeClr val="dk1"/>
              </a:solidFill>
              <a:latin typeface="Roboto Light"/>
              <a:ea typeface="Roboto Light"/>
              <a:cs typeface="Roboto Light"/>
              <a:sym typeface="Roboto Light"/>
            </a:endParaRPr>
          </a:p>
          <a:p>
            <a:pPr indent="0" lvl="0" marL="0" rtl="0" algn="l">
              <a:lnSpc>
                <a:spcPct val="115000"/>
              </a:lnSpc>
              <a:spcBef>
                <a:spcPts val="1000"/>
              </a:spcBef>
              <a:spcAft>
                <a:spcPts val="0"/>
              </a:spcAft>
              <a:buNone/>
            </a:pPr>
            <a:r>
              <a:rPr lang="en">
                <a:solidFill>
                  <a:schemeClr val="dk1"/>
                </a:solidFill>
                <a:latin typeface="Roboto Light"/>
                <a:ea typeface="Roboto Light"/>
                <a:cs typeface="Roboto Light"/>
                <a:sym typeface="Roboto Light"/>
              </a:rPr>
              <a:t>5.Display all of the files created.</a:t>
            </a:r>
            <a:endParaRPr>
              <a:solidFill>
                <a:schemeClr val="dk1"/>
              </a:solidFill>
              <a:latin typeface="Roboto Light"/>
              <a:ea typeface="Roboto Light"/>
              <a:cs typeface="Roboto Light"/>
              <a:sym typeface="Roboto Light"/>
            </a:endParaRPr>
          </a:p>
          <a:p>
            <a:pPr indent="0" lvl="0" marL="0" rtl="0" algn="l">
              <a:lnSpc>
                <a:spcPct val="115000"/>
              </a:lnSpc>
              <a:spcBef>
                <a:spcPts val="1000"/>
              </a:spcBef>
              <a:spcAft>
                <a:spcPts val="0"/>
              </a:spcAft>
              <a:buNone/>
            </a:pPr>
            <a:r>
              <a:rPr lang="en">
                <a:solidFill>
                  <a:schemeClr val="dk1"/>
                </a:solidFill>
                <a:latin typeface="Roboto Light"/>
                <a:ea typeface="Roboto Light"/>
                <a:cs typeface="Roboto Light"/>
                <a:sym typeface="Roboto Light"/>
              </a:rPr>
              <a:t>6.Open the folder in your file explorer.</a:t>
            </a:r>
            <a:endParaRPr>
              <a:solidFill>
                <a:schemeClr val="dk1"/>
              </a:solidFill>
              <a:latin typeface="Roboto Light"/>
              <a:ea typeface="Roboto Light"/>
              <a:cs typeface="Roboto Light"/>
              <a:sym typeface="Roboto Light"/>
            </a:endParaRPr>
          </a:p>
          <a:p>
            <a:pPr indent="0" lvl="0" marL="0" rtl="0" algn="l">
              <a:lnSpc>
                <a:spcPct val="115000"/>
              </a:lnSpc>
              <a:spcBef>
                <a:spcPts val="1000"/>
              </a:spcBef>
              <a:spcAft>
                <a:spcPts val="0"/>
              </a:spcAft>
              <a:buNone/>
            </a:pPr>
            <a:r>
              <a:rPr lang="en">
                <a:solidFill>
                  <a:schemeClr val="dk1"/>
                </a:solidFill>
                <a:latin typeface="Roboto Light"/>
                <a:ea typeface="Roboto Light"/>
                <a:cs typeface="Roboto Light"/>
                <a:sym typeface="Roboto Light"/>
              </a:rPr>
              <a:t>7.Clear the terminal history.</a:t>
            </a:r>
            <a:endParaRPr>
              <a:solidFill>
                <a:schemeClr val="dk1"/>
              </a:solidFill>
              <a:latin typeface="Roboto Light"/>
              <a:ea typeface="Roboto Light"/>
              <a:cs typeface="Roboto Light"/>
              <a:sym typeface="Roboto Light"/>
            </a:endParaRPr>
          </a:p>
          <a:p>
            <a:pPr indent="0" lvl="0" marL="0" rtl="0" algn="l">
              <a:lnSpc>
                <a:spcPct val="115000"/>
              </a:lnSpc>
              <a:spcBef>
                <a:spcPts val="1000"/>
              </a:spcBef>
              <a:spcAft>
                <a:spcPts val="0"/>
              </a:spcAft>
              <a:buNone/>
            </a:pPr>
            <a:r>
              <a:t/>
            </a:r>
            <a:endParaRPr>
              <a:solidFill>
                <a:schemeClr val="dk1"/>
              </a:solidFill>
            </a:endParaRPr>
          </a:p>
          <a:p>
            <a:pPr indent="0" lvl="0" marL="0" rtl="0" algn="l">
              <a:spcBef>
                <a:spcPts val="0"/>
              </a:spcBef>
              <a:spcAft>
                <a:spcPts val="800"/>
              </a:spcAft>
              <a:buNone/>
            </a:pPr>
            <a:r>
              <a:t/>
            </a:r>
            <a:endParaRPr/>
          </a:p>
        </p:txBody>
      </p:sp>
      <p:sp>
        <p:nvSpPr>
          <p:cNvPr id="2129" name="Google Shape;2129;p116"/>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10 Minutes</a:t>
            </a:r>
            <a:endParaRPr/>
          </a:p>
        </p:txBody>
      </p:sp>
      <p:sp>
        <p:nvSpPr>
          <p:cNvPr id="2130" name="Google Shape;2130;p116"/>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4" name="Shape 2134"/>
        <p:cNvGrpSpPr/>
        <p:nvPr/>
      </p:nvGrpSpPr>
      <p:grpSpPr>
        <a:xfrm>
          <a:off x="0" y="0"/>
          <a:ext cx="0" cy="0"/>
          <a:chOff x="0" y="0"/>
          <a:chExt cx="0" cy="0"/>
        </a:xfrm>
      </p:grpSpPr>
      <p:sp>
        <p:nvSpPr>
          <p:cNvPr id="2135" name="Google Shape;2135;p1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36" name="Google Shape;2136;p117"/>
          <p:cNvSpPr txBox="1"/>
          <p:nvPr/>
        </p:nvSpPr>
        <p:spPr>
          <a:xfrm>
            <a:off x="2651975" y="3507675"/>
            <a:ext cx="3825900" cy="73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MyHacks Folder</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0" name="Shape 2140"/>
        <p:cNvGrpSpPr/>
        <p:nvPr/>
      </p:nvGrpSpPr>
      <p:grpSpPr>
        <a:xfrm>
          <a:off x="0" y="0"/>
          <a:ext cx="0" cy="0"/>
          <a:chOff x="0" y="0"/>
          <a:chExt cx="0" cy="0"/>
        </a:xfrm>
      </p:grpSpPr>
      <p:sp>
        <p:nvSpPr>
          <p:cNvPr id="2141" name="Google Shape;2141;p11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Relative and Absolute Paths</a:t>
            </a:r>
            <a:endParaRPr/>
          </a:p>
        </p:txBody>
      </p:sp>
      <p:sp>
        <p:nvSpPr>
          <p:cNvPr id="2142" name="Google Shape;2142;p1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6" name="Shape 2146"/>
        <p:cNvGrpSpPr/>
        <p:nvPr/>
      </p:nvGrpSpPr>
      <p:grpSpPr>
        <a:xfrm>
          <a:off x="0" y="0"/>
          <a:ext cx="0" cy="0"/>
          <a:chOff x="0" y="0"/>
          <a:chExt cx="0" cy="0"/>
        </a:xfrm>
      </p:grpSpPr>
      <p:sp>
        <p:nvSpPr>
          <p:cNvPr id="2147" name="Google Shape;2147;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Relative vs. Absolute Paths</a:t>
            </a:r>
            <a:endParaRPr/>
          </a:p>
        </p:txBody>
      </p:sp>
      <p:sp>
        <p:nvSpPr>
          <p:cNvPr id="2148" name="Google Shape;2148;p1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There are two different methods of navigating through folders and files on the command line</a:t>
            </a:r>
            <a:endParaRPr/>
          </a:p>
        </p:txBody>
      </p:sp>
      <p:sp>
        <p:nvSpPr>
          <p:cNvPr id="2149" name="Google Shape;2149;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50" name="Google Shape;2150;p119"/>
          <p:cNvSpPr txBox="1"/>
          <p:nvPr>
            <p:ph idx="3" type="body"/>
          </p:nvPr>
        </p:nvSpPr>
        <p:spPr>
          <a:xfrm>
            <a:off x="175" y="1456825"/>
            <a:ext cx="9144000" cy="3449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latin typeface="Roboto Light"/>
                <a:ea typeface="Roboto Light"/>
                <a:cs typeface="Roboto Light"/>
                <a:sym typeface="Roboto Light"/>
              </a:rPr>
              <a:t>An </a:t>
            </a:r>
            <a:r>
              <a:rPr lang="en"/>
              <a:t>absolute path</a:t>
            </a:r>
            <a:r>
              <a:rPr lang="en">
                <a:latin typeface="Roboto Light"/>
                <a:ea typeface="Roboto Light"/>
                <a:cs typeface="Roboto Light"/>
                <a:sym typeface="Roboto Light"/>
              </a:rPr>
              <a:t> points to the same location in the file system regardless of current working directory. </a:t>
            </a:r>
            <a:endParaRPr>
              <a:latin typeface="Roboto Light"/>
              <a:ea typeface="Roboto Light"/>
              <a:cs typeface="Roboto Light"/>
              <a:sym typeface="Roboto Light"/>
            </a:endParaRPr>
          </a:p>
          <a:p>
            <a:pPr indent="0" lvl="0" marL="0" rtl="0" algn="l">
              <a:spcBef>
                <a:spcPts val="800"/>
              </a:spcBef>
              <a:spcAft>
                <a:spcPts val="0"/>
              </a:spcAft>
              <a:buNone/>
            </a:pPr>
            <a:r>
              <a:rPr lang="en">
                <a:latin typeface="Roboto Light"/>
                <a:ea typeface="Roboto Light"/>
                <a:cs typeface="Roboto Light"/>
                <a:sym typeface="Roboto Light"/>
              </a:rPr>
              <a:t>The  path must include the root directory. </a:t>
            </a:r>
            <a:endParaRPr>
              <a:latin typeface="Roboto Light"/>
              <a:ea typeface="Roboto Light"/>
              <a:cs typeface="Roboto Light"/>
              <a:sym typeface="Roboto Light"/>
            </a:endParaRPr>
          </a:p>
          <a:p>
            <a:pPr indent="0" lvl="0" marL="0" rtl="0" algn="l">
              <a:spcBef>
                <a:spcPts val="800"/>
              </a:spcBef>
              <a:spcAft>
                <a:spcPts val="0"/>
              </a:spcAft>
              <a:buNone/>
            </a:pPr>
            <a:r>
              <a:t/>
            </a:r>
            <a:endParaRPr>
              <a:latin typeface="Roboto Mono"/>
              <a:ea typeface="Roboto Mono"/>
              <a:cs typeface="Roboto Mono"/>
              <a:sym typeface="Roboto Mono"/>
            </a:endParaRPr>
          </a:p>
          <a:p>
            <a:pPr indent="0" lvl="0" marL="0" rtl="0" algn="l">
              <a:spcBef>
                <a:spcPts val="800"/>
              </a:spcBef>
              <a:spcAft>
                <a:spcPts val="0"/>
              </a:spcAft>
              <a:buNone/>
            </a:pPr>
            <a:r>
              <a:rPr lang="en">
                <a:latin typeface="Roboto Mono"/>
                <a:ea typeface="Roboto Mono"/>
                <a:cs typeface="Roboto Mono"/>
                <a:sym typeface="Roboto Mono"/>
              </a:rPr>
              <a:t>Example:</a:t>
            </a:r>
            <a:r>
              <a:rPr lang="en">
                <a:latin typeface="Roboto Light"/>
                <a:ea typeface="Roboto Light"/>
                <a:cs typeface="Roboto Light"/>
                <a:sym typeface="Roboto Light"/>
              </a:rPr>
              <a:t> </a:t>
            </a:r>
            <a:r>
              <a:rPr lang="en">
                <a:latin typeface="Roboto Mono Light"/>
                <a:ea typeface="Roboto Mono Light"/>
                <a:cs typeface="Roboto Mono Light"/>
                <a:sym typeface="Roboto Mono Light"/>
              </a:rPr>
              <a:t>C:\home\sally\statusReport</a:t>
            </a:r>
            <a:endParaRPr>
              <a:latin typeface="Roboto Mono Light"/>
              <a:ea typeface="Roboto Mono Light"/>
              <a:cs typeface="Roboto Mono Light"/>
              <a:sym typeface="Roboto Mono Light"/>
            </a:endParaRPr>
          </a:p>
          <a:p>
            <a:pPr indent="0" lvl="0" marL="0" rtl="0" algn="l">
              <a:spcBef>
                <a:spcPts val="800"/>
              </a:spcBef>
              <a:spcAft>
                <a:spcPts val="0"/>
              </a:spcAft>
              <a:buNone/>
            </a:pPr>
            <a:r>
              <a:t/>
            </a:r>
            <a:endParaRPr>
              <a:latin typeface="Roboto Light"/>
              <a:ea typeface="Roboto Light"/>
              <a:cs typeface="Roboto Light"/>
              <a:sym typeface="Roboto Light"/>
            </a:endParaRPr>
          </a:p>
          <a:p>
            <a:pPr indent="0" lvl="0" marL="0" rtl="0" algn="l">
              <a:spcBef>
                <a:spcPts val="800"/>
              </a:spcBef>
              <a:spcAft>
                <a:spcPts val="0"/>
              </a:spcAft>
              <a:buNone/>
            </a:pPr>
            <a:r>
              <a:rPr lang="en">
                <a:latin typeface="Roboto Light"/>
                <a:ea typeface="Roboto Light"/>
                <a:cs typeface="Roboto Light"/>
                <a:sym typeface="Roboto Light"/>
              </a:rPr>
              <a:t>A </a:t>
            </a:r>
            <a:r>
              <a:rPr lang="en"/>
              <a:t>relative path</a:t>
            </a:r>
            <a:r>
              <a:rPr lang="en">
                <a:latin typeface="Roboto Light"/>
                <a:ea typeface="Roboto Light"/>
                <a:cs typeface="Roboto Light"/>
                <a:sym typeface="Roboto Light"/>
              </a:rPr>
              <a:t> starts from the </a:t>
            </a:r>
            <a:r>
              <a:rPr lang="en">
                <a:latin typeface="Roboto Light"/>
                <a:ea typeface="Roboto Light"/>
                <a:cs typeface="Roboto Light"/>
                <a:sym typeface="Roboto Light"/>
              </a:rPr>
              <a:t>current</a:t>
            </a:r>
            <a:r>
              <a:rPr lang="en">
                <a:latin typeface="Roboto Light"/>
                <a:ea typeface="Roboto Light"/>
                <a:cs typeface="Roboto Light"/>
                <a:sym typeface="Roboto Light"/>
              </a:rPr>
              <a:t> working directory. It can only be used when inside the C:\home directory. </a:t>
            </a:r>
            <a:endParaRPr>
              <a:latin typeface="Roboto Light"/>
              <a:ea typeface="Roboto Light"/>
              <a:cs typeface="Roboto Light"/>
              <a:sym typeface="Roboto Light"/>
            </a:endParaRPr>
          </a:p>
          <a:p>
            <a:pPr indent="0" lvl="0" marL="0" rtl="0" algn="l">
              <a:spcBef>
                <a:spcPts val="800"/>
              </a:spcBef>
              <a:spcAft>
                <a:spcPts val="0"/>
              </a:spcAft>
              <a:buNone/>
            </a:pPr>
            <a:r>
              <a:t/>
            </a:r>
            <a:endParaRPr/>
          </a:p>
          <a:p>
            <a:pPr indent="0" lvl="0" marL="0" rtl="0" algn="l">
              <a:spcBef>
                <a:spcPts val="800"/>
              </a:spcBef>
              <a:spcAft>
                <a:spcPts val="0"/>
              </a:spcAft>
              <a:buNone/>
            </a:pPr>
            <a:r>
              <a:rPr lang="en"/>
              <a:t>Example: </a:t>
            </a:r>
            <a:r>
              <a:rPr lang="en">
                <a:latin typeface="Roboto Light"/>
                <a:ea typeface="Roboto Light"/>
                <a:cs typeface="Roboto Light"/>
                <a:sym typeface="Roboto Light"/>
              </a:rPr>
              <a:t> </a:t>
            </a:r>
            <a:r>
              <a:rPr lang="en">
                <a:latin typeface="Roboto Mono Light"/>
                <a:ea typeface="Roboto Mono Light"/>
                <a:cs typeface="Roboto Mono Light"/>
                <a:sym typeface="Roboto Mono Light"/>
              </a:rPr>
              <a:t>\sally\statusReport</a:t>
            </a:r>
            <a:endParaRPr>
              <a:latin typeface="Roboto Mono Light"/>
              <a:ea typeface="Roboto Mono Light"/>
              <a:cs typeface="Roboto Mono Light"/>
              <a:sym typeface="Roboto Mono Light"/>
            </a:endParaRPr>
          </a:p>
          <a:p>
            <a:pPr indent="0" lvl="0" marL="0" rtl="0" algn="l">
              <a:spcBef>
                <a:spcPts val="800"/>
              </a:spcBef>
              <a:spcAft>
                <a:spcPts val="8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4" name="Shape 2154"/>
        <p:cNvGrpSpPr/>
        <p:nvPr/>
      </p:nvGrpSpPr>
      <p:grpSpPr>
        <a:xfrm>
          <a:off x="0" y="0"/>
          <a:ext cx="0" cy="0"/>
          <a:chOff x="0" y="0"/>
          <a:chExt cx="0" cy="0"/>
        </a:xfrm>
      </p:grpSpPr>
      <p:sp>
        <p:nvSpPr>
          <p:cNvPr id="2155" name="Google Shape;2155;p12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56" name="Google Shape;2156;p12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Relative vs. Absolute Paths</a:t>
            </a:r>
            <a:endParaRPr>
              <a:solidFill>
                <a:srgbClr val="F1C23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0" name="Shape 2160"/>
        <p:cNvGrpSpPr/>
        <p:nvPr/>
      </p:nvGrpSpPr>
      <p:grpSpPr>
        <a:xfrm>
          <a:off x="0" y="0"/>
          <a:ext cx="0" cy="0"/>
          <a:chOff x="0" y="0"/>
          <a:chExt cx="0" cy="0"/>
        </a:xfrm>
      </p:grpSpPr>
      <p:sp>
        <p:nvSpPr>
          <p:cNvPr id="2161" name="Google Shape;2161;p12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a:t>
            </a:r>
            <a:r>
              <a:rPr lang="en"/>
              <a:t> Minutes</a:t>
            </a:r>
            <a:endParaRPr/>
          </a:p>
        </p:txBody>
      </p:sp>
      <p:sp>
        <p:nvSpPr>
          <p:cNvPr id="2162" name="Google Shape;2162;p12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63" name="Google Shape;2163;p121"/>
          <p:cNvSpPr txBox="1"/>
          <p:nvPr>
            <p:ph idx="2" type="title"/>
          </p:nvPr>
        </p:nvSpPr>
        <p:spPr>
          <a:xfrm>
            <a:off x="274350" y="1000450"/>
            <a:ext cx="8473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Terminal Decor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use a file tree to create a folder structure that mimic a home and its rooms.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Instructions sent via Slack</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7" name="Shape 2167"/>
        <p:cNvGrpSpPr/>
        <p:nvPr/>
      </p:nvGrpSpPr>
      <p:grpSpPr>
        <a:xfrm>
          <a:off x="0" y="0"/>
          <a:ext cx="0" cy="0"/>
          <a:chOff x="0" y="0"/>
          <a:chExt cx="0" cy="0"/>
        </a:xfrm>
      </p:grpSpPr>
      <p:sp>
        <p:nvSpPr>
          <p:cNvPr id="2168" name="Google Shape;2168;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Terminal Decor</a:t>
            </a:r>
            <a:endParaRPr/>
          </a:p>
        </p:txBody>
      </p:sp>
      <p:sp>
        <p:nvSpPr>
          <p:cNvPr id="2169" name="Google Shape;2169;p12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2170" name="Google Shape;2170;p122"/>
          <p:cNvSpPr txBox="1"/>
          <p:nvPr>
            <p:ph idx="2" type="body"/>
          </p:nvPr>
        </p:nvSpPr>
        <p:spPr>
          <a:xfrm>
            <a:off x="0" y="1125575"/>
            <a:ext cx="9144000" cy="31992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None/>
            </a:pPr>
            <a:r>
              <a:rPr lang="en">
                <a:solidFill>
                  <a:srgbClr val="24292E"/>
                </a:solidFill>
              </a:rPr>
              <a:t>Using </a:t>
            </a:r>
            <a:r>
              <a:rPr i="1" lang="en">
                <a:solidFill>
                  <a:srgbClr val="24292E"/>
                </a:solidFill>
              </a:rPr>
              <a:t>only</a:t>
            </a:r>
            <a:r>
              <a:rPr lang="en">
                <a:solidFill>
                  <a:srgbClr val="24292E"/>
                </a:solidFill>
              </a:rPr>
              <a:t> the terminal, complete the following tasks:</a:t>
            </a:r>
            <a:endParaRPr>
              <a:solidFill>
                <a:srgbClr val="24292E"/>
              </a:solidFill>
            </a:endParaRPr>
          </a:p>
          <a:p>
            <a:pPr indent="-317500" lvl="0" marL="457200" rtl="0" algn="l">
              <a:lnSpc>
                <a:spcPct val="150000"/>
              </a:lnSpc>
              <a:spcBef>
                <a:spcPts val="1200"/>
              </a:spcBef>
              <a:spcAft>
                <a:spcPts val="0"/>
              </a:spcAft>
              <a:buClr>
                <a:srgbClr val="24292E"/>
              </a:buClr>
              <a:buSzPts val="1400"/>
              <a:buFont typeface="Roboto Light"/>
              <a:buAutoNum type="arabicPeriod"/>
            </a:pPr>
            <a:r>
              <a:rPr lang="en">
                <a:solidFill>
                  <a:srgbClr val="24292E"/>
                </a:solidFill>
                <a:latin typeface="Roboto Light"/>
                <a:ea typeface="Roboto Light"/>
                <a:cs typeface="Roboto Light"/>
                <a:sym typeface="Roboto Light"/>
              </a:rPr>
              <a:t>Create</a:t>
            </a:r>
            <a:r>
              <a:rPr lang="en">
                <a:solidFill>
                  <a:srgbClr val="24292E"/>
                </a:solidFill>
                <a:latin typeface="Roboto Light"/>
                <a:ea typeface="Roboto Light"/>
                <a:cs typeface="Roboto Light"/>
                <a:sym typeface="Roboto Light"/>
              </a:rPr>
              <a:t> a folder on the desktop called </a:t>
            </a:r>
            <a:r>
              <a:rPr lang="en">
                <a:solidFill>
                  <a:srgbClr val="24292E"/>
                </a:solidFill>
              </a:rPr>
              <a:t>My_House</a:t>
            </a:r>
            <a:r>
              <a:rPr lang="en">
                <a:solidFill>
                  <a:srgbClr val="24292E"/>
                </a:solidFill>
                <a:latin typeface="Roboto Light"/>
                <a:ea typeface="Roboto Light"/>
                <a:cs typeface="Roboto Light"/>
                <a:sym typeface="Roboto Light"/>
              </a:rPr>
              <a:t>.</a:t>
            </a:r>
            <a:endParaRPr>
              <a:solidFill>
                <a:srgbClr val="24292E"/>
              </a:solidFill>
              <a:latin typeface="Roboto Light"/>
              <a:ea typeface="Roboto Light"/>
              <a:cs typeface="Roboto Light"/>
              <a:sym typeface="Roboto Light"/>
            </a:endParaRPr>
          </a:p>
          <a:p>
            <a:pPr indent="-317500" lvl="0" marL="457200" rtl="0" algn="l">
              <a:lnSpc>
                <a:spcPct val="150000"/>
              </a:lnSpc>
              <a:spcBef>
                <a:spcPts val="0"/>
              </a:spcBef>
              <a:spcAft>
                <a:spcPts val="0"/>
              </a:spcAft>
              <a:buClr>
                <a:srgbClr val="24292E"/>
              </a:buClr>
              <a:buSzPts val="1400"/>
              <a:buFont typeface="Roboto Light"/>
              <a:buAutoNum type="arabicPeriod"/>
            </a:pPr>
            <a:r>
              <a:rPr lang="en">
                <a:solidFill>
                  <a:srgbClr val="24292E"/>
                </a:solidFill>
                <a:latin typeface="Roboto Light"/>
                <a:ea typeface="Roboto Light"/>
                <a:cs typeface="Roboto Light"/>
                <a:sym typeface="Roboto Light"/>
              </a:rPr>
              <a:t>Inside the </a:t>
            </a:r>
            <a:r>
              <a:rPr lang="en">
                <a:solidFill>
                  <a:srgbClr val="24292E"/>
                </a:solidFill>
              </a:rPr>
              <a:t>My_House</a:t>
            </a:r>
            <a:r>
              <a:rPr lang="en">
                <a:solidFill>
                  <a:srgbClr val="24292E"/>
                </a:solidFill>
                <a:latin typeface="Roboto Light"/>
                <a:ea typeface="Roboto Light"/>
                <a:cs typeface="Roboto Light"/>
                <a:sym typeface="Roboto Light"/>
              </a:rPr>
              <a:t> folder, create three subfolders: </a:t>
            </a:r>
            <a:r>
              <a:rPr lang="en">
                <a:solidFill>
                  <a:srgbClr val="24292E"/>
                </a:solidFill>
              </a:rPr>
              <a:t>Bedroom, Living_Room, and Kitchen</a:t>
            </a:r>
            <a:r>
              <a:rPr lang="en">
                <a:solidFill>
                  <a:srgbClr val="24292E"/>
                </a:solidFill>
                <a:latin typeface="Roboto Light"/>
                <a:ea typeface="Roboto Light"/>
                <a:cs typeface="Roboto Light"/>
                <a:sym typeface="Roboto Light"/>
              </a:rPr>
              <a:t>.</a:t>
            </a:r>
            <a:endParaRPr>
              <a:solidFill>
                <a:srgbClr val="24292E"/>
              </a:solidFill>
              <a:latin typeface="Roboto Light"/>
              <a:ea typeface="Roboto Light"/>
              <a:cs typeface="Roboto Light"/>
              <a:sym typeface="Roboto Light"/>
            </a:endParaRPr>
          </a:p>
          <a:p>
            <a:pPr indent="-317500" lvl="0" marL="457200" rtl="0" algn="l">
              <a:lnSpc>
                <a:spcPct val="150000"/>
              </a:lnSpc>
              <a:spcBef>
                <a:spcPts val="0"/>
              </a:spcBef>
              <a:spcAft>
                <a:spcPts val="0"/>
              </a:spcAft>
              <a:buClr>
                <a:srgbClr val="24292E"/>
              </a:buClr>
              <a:buSzPts val="1400"/>
              <a:buFont typeface="Roboto Light"/>
              <a:buAutoNum type="arabicPeriod"/>
            </a:pPr>
            <a:r>
              <a:rPr lang="en">
                <a:solidFill>
                  <a:srgbClr val="24292E"/>
                </a:solidFill>
                <a:latin typeface="Roboto Light"/>
                <a:ea typeface="Roboto Light"/>
                <a:cs typeface="Roboto Light"/>
                <a:sym typeface="Roboto Light"/>
              </a:rPr>
              <a:t>Navigate into the </a:t>
            </a:r>
            <a:r>
              <a:rPr lang="en">
                <a:solidFill>
                  <a:srgbClr val="24292E"/>
                </a:solidFill>
              </a:rPr>
              <a:t>Living_Room</a:t>
            </a:r>
            <a:r>
              <a:rPr lang="en">
                <a:solidFill>
                  <a:srgbClr val="24292E"/>
                </a:solidFill>
                <a:latin typeface="Roboto Light"/>
                <a:ea typeface="Roboto Light"/>
                <a:cs typeface="Roboto Light"/>
                <a:sym typeface="Roboto Light"/>
              </a:rPr>
              <a:t> folder and create two files called </a:t>
            </a:r>
            <a:r>
              <a:rPr lang="en">
                <a:solidFill>
                  <a:srgbClr val="24292E"/>
                </a:solidFill>
              </a:rPr>
              <a:t>tv.txt</a:t>
            </a:r>
            <a:r>
              <a:rPr lang="en">
                <a:solidFill>
                  <a:srgbClr val="24292E"/>
                </a:solidFill>
                <a:latin typeface="Roboto Light"/>
                <a:ea typeface="Roboto Light"/>
                <a:cs typeface="Roboto Light"/>
                <a:sym typeface="Roboto Light"/>
              </a:rPr>
              <a:t> and </a:t>
            </a:r>
            <a:r>
              <a:rPr lang="en">
                <a:solidFill>
                  <a:srgbClr val="24292E"/>
                </a:solidFill>
              </a:rPr>
              <a:t>sofa.txt</a:t>
            </a:r>
            <a:r>
              <a:rPr lang="en">
                <a:solidFill>
                  <a:srgbClr val="24292E"/>
                </a:solidFill>
                <a:latin typeface="Roboto Light"/>
                <a:ea typeface="Roboto Light"/>
                <a:cs typeface="Roboto Light"/>
                <a:sym typeface="Roboto Light"/>
              </a:rPr>
              <a:t>.</a:t>
            </a:r>
            <a:endParaRPr>
              <a:solidFill>
                <a:srgbClr val="24292E"/>
              </a:solidFill>
              <a:latin typeface="Roboto Light"/>
              <a:ea typeface="Roboto Light"/>
              <a:cs typeface="Roboto Light"/>
              <a:sym typeface="Roboto Light"/>
            </a:endParaRPr>
          </a:p>
          <a:p>
            <a:pPr indent="-317500" lvl="0" marL="457200" rtl="0" algn="l">
              <a:lnSpc>
                <a:spcPct val="150000"/>
              </a:lnSpc>
              <a:spcBef>
                <a:spcPts val="0"/>
              </a:spcBef>
              <a:spcAft>
                <a:spcPts val="0"/>
              </a:spcAft>
              <a:buClr>
                <a:srgbClr val="24292E"/>
              </a:buClr>
              <a:buSzPts val="1400"/>
              <a:buFont typeface="Roboto Light"/>
              <a:buAutoNum type="arabicPeriod"/>
            </a:pPr>
            <a:r>
              <a:rPr lang="en">
                <a:solidFill>
                  <a:srgbClr val="24292E"/>
                </a:solidFill>
                <a:latin typeface="Roboto Light"/>
                <a:ea typeface="Roboto Light"/>
                <a:cs typeface="Roboto Light"/>
                <a:sym typeface="Roboto Light"/>
              </a:rPr>
              <a:t>Navigate into the Kitchen folder and create two files called </a:t>
            </a:r>
            <a:r>
              <a:rPr lang="en">
                <a:solidFill>
                  <a:srgbClr val="24292E"/>
                </a:solidFill>
              </a:rPr>
              <a:t>oven.txt</a:t>
            </a:r>
            <a:r>
              <a:rPr lang="en">
                <a:solidFill>
                  <a:srgbClr val="24292E"/>
                </a:solidFill>
                <a:latin typeface="Roboto Light"/>
                <a:ea typeface="Roboto Light"/>
                <a:cs typeface="Roboto Light"/>
                <a:sym typeface="Roboto Light"/>
              </a:rPr>
              <a:t> and </a:t>
            </a:r>
            <a:r>
              <a:rPr lang="en">
                <a:solidFill>
                  <a:srgbClr val="24292E"/>
                </a:solidFill>
              </a:rPr>
              <a:t>sink.txt</a:t>
            </a:r>
            <a:r>
              <a:rPr lang="en">
                <a:solidFill>
                  <a:srgbClr val="24292E"/>
                </a:solidFill>
                <a:latin typeface="Roboto Light"/>
                <a:ea typeface="Roboto Light"/>
                <a:cs typeface="Roboto Light"/>
                <a:sym typeface="Roboto Light"/>
              </a:rPr>
              <a:t>.</a:t>
            </a:r>
            <a:endParaRPr>
              <a:solidFill>
                <a:srgbClr val="24292E"/>
              </a:solidFill>
              <a:latin typeface="Roboto Light"/>
              <a:ea typeface="Roboto Light"/>
              <a:cs typeface="Roboto Light"/>
              <a:sym typeface="Roboto Light"/>
            </a:endParaRPr>
          </a:p>
          <a:p>
            <a:pPr indent="-317500" lvl="0" marL="457200" rtl="0" algn="l">
              <a:lnSpc>
                <a:spcPct val="150000"/>
              </a:lnSpc>
              <a:spcBef>
                <a:spcPts val="0"/>
              </a:spcBef>
              <a:spcAft>
                <a:spcPts val="0"/>
              </a:spcAft>
              <a:buClr>
                <a:srgbClr val="24292E"/>
              </a:buClr>
              <a:buSzPts val="1400"/>
              <a:buFont typeface="Roboto Light"/>
              <a:buAutoNum type="arabicPeriod"/>
            </a:pPr>
            <a:r>
              <a:rPr lang="en">
                <a:solidFill>
                  <a:srgbClr val="24292E"/>
                </a:solidFill>
                <a:latin typeface="Roboto Light"/>
                <a:ea typeface="Roboto Light"/>
                <a:cs typeface="Roboto Light"/>
                <a:sym typeface="Roboto Light"/>
              </a:rPr>
              <a:t>Navigate into the Bedroom folder and create a file called </a:t>
            </a:r>
            <a:r>
              <a:rPr lang="en">
                <a:solidFill>
                  <a:srgbClr val="24292E"/>
                </a:solidFill>
              </a:rPr>
              <a:t>bed.txt</a:t>
            </a:r>
            <a:r>
              <a:rPr lang="en">
                <a:solidFill>
                  <a:srgbClr val="24292E"/>
                </a:solidFill>
                <a:latin typeface="Roboto Light"/>
                <a:ea typeface="Roboto Light"/>
                <a:cs typeface="Roboto Light"/>
                <a:sym typeface="Roboto Light"/>
              </a:rPr>
              <a:t> and a folder called </a:t>
            </a:r>
            <a:r>
              <a:rPr lang="en">
                <a:solidFill>
                  <a:srgbClr val="24292E"/>
                </a:solidFill>
              </a:rPr>
              <a:t>Bathroom</a:t>
            </a:r>
            <a:r>
              <a:rPr lang="en">
                <a:solidFill>
                  <a:srgbClr val="24292E"/>
                </a:solidFill>
                <a:latin typeface="Roboto Light"/>
                <a:ea typeface="Roboto Light"/>
                <a:cs typeface="Roboto Light"/>
                <a:sym typeface="Roboto Light"/>
              </a:rPr>
              <a:t>.</a:t>
            </a:r>
            <a:endParaRPr>
              <a:solidFill>
                <a:srgbClr val="24292E"/>
              </a:solidFill>
              <a:latin typeface="Roboto Light"/>
              <a:ea typeface="Roboto Light"/>
              <a:cs typeface="Roboto Light"/>
              <a:sym typeface="Roboto Light"/>
            </a:endParaRPr>
          </a:p>
          <a:p>
            <a:pPr indent="-317500" lvl="0" marL="457200" rtl="0" algn="l">
              <a:lnSpc>
                <a:spcPct val="150000"/>
              </a:lnSpc>
              <a:spcBef>
                <a:spcPts val="0"/>
              </a:spcBef>
              <a:spcAft>
                <a:spcPts val="0"/>
              </a:spcAft>
              <a:buClr>
                <a:srgbClr val="24292E"/>
              </a:buClr>
              <a:buSzPts val="1400"/>
              <a:buFont typeface="Roboto Light"/>
              <a:buAutoNum type="arabicPeriod"/>
            </a:pPr>
            <a:r>
              <a:rPr lang="en">
                <a:solidFill>
                  <a:srgbClr val="24292E"/>
                </a:solidFill>
                <a:latin typeface="Roboto Light"/>
                <a:ea typeface="Roboto Light"/>
                <a:cs typeface="Roboto Light"/>
                <a:sym typeface="Roboto Light"/>
              </a:rPr>
              <a:t>Copy the </a:t>
            </a:r>
            <a:r>
              <a:rPr lang="en">
                <a:solidFill>
                  <a:srgbClr val="24292E"/>
                </a:solidFill>
              </a:rPr>
              <a:t>sink.txt</a:t>
            </a:r>
            <a:r>
              <a:rPr lang="en">
                <a:solidFill>
                  <a:srgbClr val="24292E"/>
                </a:solidFill>
                <a:latin typeface="Roboto Light"/>
                <a:ea typeface="Roboto Light"/>
                <a:cs typeface="Roboto Light"/>
                <a:sym typeface="Roboto Light"/>
              </a:rPr>
              <a:t> file from the </a:t>
            </a:r>
            <a:r>
              <a:rPr lang="en">
                <a:solidFill>
                  <a:srgbClr val="24292E"/>
                </a:solidFill>
              </a:rPr>
              <a:t>Kitchen</a:t>
            </a:r>
            <a:r>
              <a:rPr lang="en">
                <a:solidFill>
                  <a:srgbClr val="24292E"/>
                </a:solidFill>
                <a:latin typeface="Roboto Light"/>
                <a:ea typeface="Roboto Light"/>
                <a:cs typeface="Roboto Light"/>
                <a:sym typeface="Roboto Light"/>
              </a:rPr>
              <a:t> folder into the </a:t>
            </a:r>
            <a:r>
              <a:rPr lang="en">
                <a:solidFill>
                  <a:srgbClr val="24292E"/>
                </a:solidFill>
              </a:rPr>
              <a:t>Bathroom</a:t>
            </a:r>
            <a:r>
              <a:rPr lang="en">
                <a:solidFill>
                  <a:srgbClr val="24292E"/>
                </a:solidFill>
                <a:latin typeface="Roboto Light"/>
                <a:ea typeface="Roboto Light"/>
                <a:cs typeface="Roboto Light"/>
                <a:sym typeface="Roboto Light"/>
              </a:rPr>
              <a:t> folder.</a:t>
            </a:r>
            <a:endParaRPr>
              <a:solidFill>
                <a:srgbClr val="24292E"/>
              </a:solidFill>
              <a:latin typeface="Roboto Light"/>
              <a:ea typeface="Roboto Light"/>
              <a:cs typeface="Roboto Light"/>
              <a:sym typeface="Roboto Light"/>
            </a:endParaRPr>
          </a:p>
          <a:p>
            <a:pPr indent="-317500" lvl="0" marL="457200" rtl="0" algn="l">
              <a:lnSpc>
                <a:spcPct val="150000"/>
              </a:lnSpc>
              <a:spcBef>
                <a:spcPts val="0"/>
              </a:spcBef>
              <a:spcAft>
                <a:spcPts val="0"/>
              </a:spcAft>
              <a:buClr>
                <a:srgbClr val="24292E"/>
              </a:buClr>
              <a:buSzPts val="1400"/>
              <a:buFont typeface="Roboto Light"/>
              <a:buAutoNum type="arabicPeriod"/>
            </a:pPr>
            <a:r>
              <a:rPr lang="en">
                <a:solidFill>
                  <a:srgbClr val="24292E"/>
                </a:solidFill>
                <a:latin typeface="Roboto Light"/>
                <a:ea typeface="Roboto Light"/>
                <a:cs typeface="Roboto Light"/>
                <a:sym typeface="Roboto Light"/>
              </a:rPr>
              <a:t>Move the </a:t>
            </a:r>
            <a:r>
              <a:rPr lang="en">
                <a:solidFill>
                  <a:srgbClr val="24292E"/>
                </a:solidFill>
              </a:rPr>
              <a:t>tv.txt</a:t>
            </a:r>
            <a:r>
              <a:rPr lang="en">
                <a:solidFill>
                  <a:srgbClr val="24292E"/>
                </a:solidFill>
                <a:latin typeface="Roboto Light"/>
                <a:ea typeface="Roboto Light"/>
                <a:cs typeface="Roboto Light"/>
                <a:sym typeface="Roboto Light"/>
              </a:rPr>
              <a:t> file from the </a:t>
            </a:r>
            <a:r>
              <a:rPr lang="en">
                <a:solidFill>
                  <a:srgbClr val="24292E"/>
                </a:solidFill>
              </a:rPr>
              <a:t>Living_Room</a:t>
            </a:r>
            <a:r>
              <a:rPr lang="en">
                <a:solidFill>
                  <a:srgbClr val="24292E"/>
                </a:solidFill>
                <a:latin typeface="Roboto Light"/>
                <a:ea typeface="Roboto Light"/>
                <a:cs typeface="Roboto Light"/>
                <a:sym typeface="Roboto Light"/>
              </a:rPr>
              <a:t> folder and into the </a:t>
            </a:r>
            <a:r>
              <a:rPr lang="en">
                <a:solidFill>
                  <a:srgbClr val="24292E"/>
                </a:solidFill>
              </a:rPr>
              <a:t>Bedroom</a:t>
            </a:r>
            <a:r>
              <a:rPr lang="en">
                <a:solidFill>
                  <a:srgbClr val="24292E"/>
                </a:solidFill>
                <a:latin typeface="Roboto Light"/>
                <a:ea typeface="Roboto Light"/>
                <a:cs typeface="Roboto Light"/>
                <a:sym typeface="Roboto Light"/>
              </a:rPr>
              <a:t> folder.</a:t>
            </a:r>
            <a:endParaRPr>
              <a:solidFill>
                <a:srgbClr val="24292E"/>
              </a:solidFill>
              <a:latin typeface="Roboto Light"/>
              <a:ea typeface="Roboto Light"/>
              <a:cs typeface="Roboto Light"/>
              <a:sym typeface="Roboto Light"/>
            </a:endParaRPr>
          </a:p>
          <a:p>
            <a:pPr indent="0" lvl="0" marL="0" rtl="0" algn="l">
              <a:lnSpc>
                <a:spcPct val="115000"/>
              </a:lnSpc>
              <a:spcBef>
                <a:spcPts val="1000"/>
              </a:spcBef>
              <a:spcAft>
                <a:spcPts val="0"/>
              </a:spcAft>
              <a:buNone/>
            </a:pPr>
            <a:r>
              <a:t/>
            </a:r>
            <a:endParaRPr>
              <a:solidFill>
                <a:schemeClr val="dk1"/>
              </a:solidFill>
            </a:endParaRPr>
          </a:p>
          <a:p>
            <a:pPr indent="0" lvl="0" marL="0" rtl="0" algn="l">
              <a:lnSpc>
                <a:spcPct val="115000"/>
              </a:lnSpc>
              <a:spcBef>
                <a:spcPts val="1000"/>
              </a:spcBef>
              <a:spcAft>
                <a:spcPts val="0"/>
              </a:spcAft>
              <a:buNone/>
            </a:pPr>
            <a:r>
              <a:t/>
            </a:r>
            <a:endParaRPr>
              <a:solidFill>
                <a:schemeClr val="dk1"/>
              </a:solidFill>
            </a:endParaRPr>
          </a:p>
          <a:p>
            <a:pPr indent="0" lvl="0" marL="0" rtl="0" algn="l">
              <a:spcBef>
                <a:spcPts val="0"/>
              </a:spcBef>
              <a:spcAft>
                <a:spcPts val="800"/>
              </a:spcAft>
              <a:buNone/>
            </a:pPr>
            <a:r>
              <a:t/>
            </a:r>
            <a:endParaRPr/>
          </a:p>
        </p:txBody>
      </p:sp>
      <p:sp>
        <p:nvSpPr>
          <p:cNvPr id="2171" name="Google Shape;2171;p122"/>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15 Minutes</a:t>
            </a:r>
            <a:endParaRPr/>
          </a:p>
        </p:txBody>
      </p:sp>
      <p:sp>
        <p:nvSpPr>
          <p:cNvPr id="2172" name="Google Shape;2172;p122"/>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8" name="Shape 2038"/>
        <p:cNvGrpSpPr/>
        <p:nvPr/>
      </p:nvGrpSpPr>
      <p:grpSpPr>
        <a:xfrm>
          <a:off x="0" y="0"/>
          <a:ext cx="0" cy="0"/>
          <a:chOff x="0" y="0"/>
          <a:chExt cx="0" cy="0"/>
        </a:xfrm>
      </p:grpSpPr>
      <p:sp>
        <p:nvSpPr>
          <p:cNvPr id="2039" name="Google Shape;2039;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040" name="Google Shape;2040;p10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students will be able to:</a:t>
            </a:r>
            <a:endParaRPr/>
          </a:p>
        </p:txBody>
      </p:sp>
      <p:sp>
        <p:nvSpPr>
          <p:cNvPr id="2041" name="Google Shape;2041;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42" name="Google Shape;2042;p1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43" name="Google Shape;2043;p105"/>
          <p:cNvSpPr txBox="1"/>
          <p:nvPr/>
        </p:nvSpPr>
        <p:spPr>
          <a:xfrm>
            <a:off x="333375" y="1266825"/>
            <a:ext cx="8619300" cy="34896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Explain why the command line is important for IT and security professionals</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Use commands like </a:t>
            </a:r>
            <a:r>
              <a:rPr lang="en" sz="2000">
                <a:latin typeface="Roboto Mono Light"/>
                <a:ea typeface="Roboto Mono Light"/>
                <a:cs typeface="Roboto Mono Light"/>
                <a:sym typeface="Roboto Mono Light"/>
              </a:rPr>
              <a:t>ls, cd, mkdir, touch, cp, mv</a:t>
            </a:r>
            <a:r>
              <a:rPr lang="en" sz="2000">
                <a:latin typeface="Roboto Light"/>
                <a:ea typeface="Roboto Light"/>
                <a:cs typeface="Roboto Light"/>
                <a:sym typeface="Roboto Light"/>
              </a:rPr>
              <a:t>, and </a:t>
            </a:r>
            <a:r>
              <a:rPr lang="en" sz="2000">
                <a:latin typeface="Roboto Mono Light"/>
                <a:ea typeface="Roboto Mono Light"/>
                <a:cs typeface="Roboto Mono Light"/>
                <a:sym typeface="Roboto Mono Light"/>
              </a:rPr>
              <a:t>cat</a:t>
            </a:r>
            <a:r>
              <a:rPr lang="en" sz="2000">
                <a:latin typeface="Roboto Light"/>
                <a:ea typeface="Roboto Light"/>
                <a:cs typeface="Roboto Light"/>
                <a:sym typeface="Roboto Light"/>
              </a:rPr>
              <a:t> for file navigation manipulation.</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Navigate deeply nested folder structures using relative file paths.</a:t>
            </a:r>
            <a:endParaRPr sz="20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Use commands like head, tail and less to preview files in the command line. </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Combine the above commands to accomplish relevant IT tasks</a:t>
            </a:r>
            <a:endParaRPr sz="1800">
              <a:latin typeface="Roboto Light"/>
              <a:ea typeface="Roboto Light"/>
              <a:cs typeface="Roboto Light"/>
              <a:sym typeface="Roboto Light"/>
            </a:endParaRPr>
          </a:p>
        </p:txBody>
      </p:sp>
      <p:sp>
        <p:nvSpPr>
          <p:cNvPr id="2044" name="Google Shape;2044;p105"/>
          <p:cNvSpPr/>
          <p:nvPr/>
        </p:nvSpPr>
        <p:spPr>
          <a:xfrm>
            <a:off x="430175" y="3581813"/>
            <a:ext cx="355500" cy="3555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05"/>
          <p:cNvSpPr/>
          <p:nvPr/>
        </p:nvSpPr>
        <p:spPr>
          <a:xfrm>
            <a:off x="430175" y="3161025"/>
            <a:ext cx="355500" cy="3555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05"/>
          <p:cNvSpPr/>
          <p:nvPr/>
        </p:nvSpPr>
        <p:spPr>
          <a:xfrm>
            <a:off x="430175" y="4002625"/>
            <a:ext cx="355500" cy="3555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05"/>
          <p:cNvSpPr/>
          <p:nvPr/>
        </p:nvSpPr>
        <p:spPr>
          <a:xfrm>
            <a:off x="430175" y="2246975"/>
            <a:ext cx="355500" cy="3555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05"/>
          <p:cNvSpPr/>
          <p:nvPr/>
        </p:nvSpPr>
        <p:spPr>
          <a:xfrm>
            <a:off x="430175" y="1323750"/>
            <a:ext cx="355500" cy="3555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6" name="Shape 2176"/>
        <p:cNvGrpSpPr/>
        <p:nvPr/>
      </p:nvGrpSpPr>
      <p:grpSpPr>
        <a:xfrm>
          <a:off x="0" y="0"/>
          <a:ext cx="0" cy="0"/>
          <a:chOff x="0" y="0"/>
          <a:chExt cx="0" cy="0"/>
        </a:xfrm>
      </p:grpSpPr>
      <p:sp>
        <p:nvSpPr>
          <p:cNvPr id="2177" name="Google Shape;2177;p12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78" name="Google Shape;2178;p123"/>
          <p:cNvSpPr txBox="1"/>
          <p:nvPr/>
        </p:nvSpPr>
        <p:spPr>
          <a:xfrm>
            <a:off x="2651975" y="3507675"/>
            <a:ext cx="3825900" cy="73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Terminal Decor</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2" name="Shape 2182"/>
        <p:cNvGrpSpPr/>
        <p:nvPr/>
      </p:nvGrpSpPr>
      <p:grpSpPr>
        <a:xfrm>
          <a:off x="0" y="0"/>
          <a:ext cx="0" cy="0"/>
          <a:chOff x="0" y="0"/>
          <a:chExt cx="0" cy="0"/>
        </a:xfrm>
      </p:grpSpPr>
      <p:sp>
        <p:nvSpPr>
          <p:cNvPr id="2183" name="Google Shape;2183;p12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2184" name="Google Shape;2184;p12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85" name="Google Shape;2185;p124"/>
          <p:cNvSpPr txBox="1"/>
          <p:nvPr>
            <p:ph idx="2" type="title"/>
          </p:nvPr>
        </p:nvSpPr>
        <p:spPr>
          <a:xfrm>
            <a:off x="274350" y="1000450"/>
            <a:ext cx="8473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Terminal Maze</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use the terminal to navigate through a few tricky folder structures.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Instructions sent via Slack</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9" name="Shape 2189"/>
        <p:cNvGrpSpPr/>
        <p:nvPr/>
      </p:nvGrpSpPr>
      <p:grpSpPr>
        <a:xfrm>
          <a:off x="0" y="0"/>
          <a:ext cx="0" cy="0"/>
          <a:chOff x="0" y="0"/>
          <a:chExt cx="0" cy="0"/>
        </a:xfrm>
      </p:grpSpPr>
      <p:sp>
        <p:nvSpPr>
          <p:cNvPr id="2190" name="Google Shape;2190;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Terminal Maze</a:t>
            </a:r>
            <a:endParaRPr/>
          </a:p>
        </p:txBody>
      </p:sp>
      <p:sp>
        <p:nvSpPr>
          <p:cNvPr id="2191" name="Google Shape;2191;p12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2192" name="Google Shape;2192;p125"/>
          <p:cNvSpPr txBox="1"/>
          <p:nvPr>
            <p:ph idx="2" type="body"/>
          </p:nvPr>
        </p:nvSpPr>
        <p:spPr>
          <a:xfrm>
            <a:off x="0" y="1125575"/>
            <a:ext cx="9144000" cy="3199200"/>
          </a:xfrm>
          <a:prstGeom prst="rect">
            <a:avLst/>
          </a:prstGeom>
        </p:spPr>
        <p:txBody>
          <a:bodyPr anchorCtr="0" anchor="t" bIns="914400" lIns="457200" spcFirstLastPara="1" rIns="457200" wrap="square" tIns="0">
            <a:noAutofit/>
          </a:bodyPr>
          <a:lstStyle/>
          <a:p>
            <a:pPr indent="0" lvl="0" marL="0" rtl="0" algn="l">
              <a:lnSpc>
                <a:spcPct val="115000"/>
              </a:lnSpc>
              <a:spcBef>
                <a:spcPts val="1000"/>
              </a:spcBef>
              <a:spcAft>
                <a:spcPts val="0"/>
              </a:spcAft>
              <a:buNone/>
            </a:pPr>
            <a:r>
              <a:rPr lang="en">
                <a:solidFill>
                  <a:schemeClr val="dk1"/>
                </a:solidFill>
                <a:latin typeface="Roboto Light"/>
                <a:ea typeface="Roboto Light"/>
                <a:cs typeface="Roboto Light"/>
                <a:sym typeface="Roboto Light"/>
              </a:rPr>
              <a:t>You were just provided three folder mazes. Each folder maze is composed of a set of deeply nested subfolders. At the base of each folder is a file called start.txt.</a:t>
            </a:r>
            <a:endParaRPr>
              <a:solidFill>
                <a:schemeClr val="dk1"/>
              </a:solidFill>
              <a:latin typeface="Roboto Light"/>
              <a:ea typeface="Roboto Light"/>
              <a:cs typeface="Roboto Light"/>
              <a:sym typeface="Roboto Light"/>
            </a:endParaRPr>
          </a:p>
          <a:p>
            <a:pPr indent="-317500" lvl="0" marL="457200" rtl="0" algn="l">
              <a:lnSpc>
                <a:spcPct val="115000"/>
              </a:lnSpc>
              <a:spcBef>
                <a:spcPts val="1000"/>
              </a:spcBef>
              <a:spcAft>
                <a:spcPts val="0"/>
              </a:spcAft>
              <a:buClr>
                <a:schemeClr val="dk1"/>
              </a:buClr>
              <a:buSzPts val="1400"/>
              <a:buFont typeface="Roboto Light"/>
              <a:buAutoNum type="arabicPeriod"/>
            </a:pPr>
            <a:r>
              <a:rPr lang="en">
                <a:solidFill>
                  <a:schemeClr val="dk1"/>
                </a:solidFill>
                <a:latin typeface="Roboto Light"/>
                <a:ea typeface="Roboto Light"/>
                <a:cs typeface="Roboto Light"/>
                <a:sym typeface="Roboto Light"/>
              </a:rPr>
              <a:t>Copy the </a:t>
            </a:r>
            <a:r>
              <a:rPr lang="en">
                <a:solidFill>
                  <a:schemeClr val="dk1"/>
                </a:solidFill>
                <a:latin typeface="Roboto Mono"/>
                <a:ea typeface="Roboto Mono"/>
                <a:cs typeface="Roboto Mono"/>
                <a:sym typeface="Roboto Mono"/>
              </a:rPr>
              <a:t>start.txt</a:t>
            </a:r>
            <a:r>
              <a:rPr lang="en">
                <a:solidFill>
                  <a:schemeClr val="dk1"/>
                </a:solidFill>
                <a:latin typeface="Roboto Light"/>
                <a:ea typeface="Roboto Light"/>
                <a:cs typeface="Roboto Light"/>
                <a:sym typeface="Roboto Light"/>
              </a:rPr>
              <a:t> file into the End folder that is buried somewhere in the maze of folders. You may use only one copy command as part of each solution.</a:t>
            </a:r>
            <a:endParaRPr>
              <a:solidFill>
                <a:schemeClr val="dk1"/>
              </a:solidFill>
              <a:latin typeface="Roboto Light"/>
              <a:ea typeface="Roboto Light"/>
              <a:cs typeface="Roboto Light"/>
              <a:sym typeface="Roboto Light"/>
            </a:endParaRPr>
          </a:p>
          <a:p>
            <a:pPr indent="0" lvl="0" marL="0" rtl="0" algn="l">
              <a:lnSpc>
                <a:spcPct val="115000"/>
              </a:lnSpc>
              <a:spcBef>
                <a:spcPts val="1000"/>
              </a:spcBef>
              <a:spcAft>
                <a:spcPts val="0"/>
              </a:spcAft>
              <a:buNone/>
            </a:pPr>
            <a:r>
              <a:t/>
            </a:r>
            <a:endParaRPr>
              <a:solidFill>
                <a:schemeClr val="dk1"/>
              </a:solidFill>
            </a:endParaRPr>
          </a:p>
          <a:p>
            <a:pPr indent="0" lvl="0" marL="0" rtl="0" algn="l">
              <a:lnSpc>
                <a:spcPct val="115000"/>
              </a:lnSpc>
              <a:spcBef>
                <a:spcPts val="1000"/>
              </a:spcBef>
              <a:spcAft>
                <a:spcPts val="0"/>
              </a:spcAft>
              <a:buNone/>
            </a:pPr>
            <a:r>
              <a:t/>
            </a:r>
            <a:endParaRPr>
              <a:solidFill>
                <a:schemeClr val="dk1"/>
              </a:solidFill>
            </a:endParaRPr>
          </a:p>
          <a:p>
            <a:pPr indent="0" lvl="0" marL="0" rtl="0" algn="l">
              <a:lnSpc>
                <a:spcPct val="115000"/>
              </a:lnSpc>
              <a:spcBef>
                <a:spcPts val="1000"/>
              </a:spcBef>
              <a:spcAft>
                <a:spcPts val="0"/>
              </a:spcAft>
              <a:buNone/>
            </a:pPr>
            <a:r>
              <a:rPr lang="en">
                <a:solidFill>
                  <a:schemeClr val="dk1"/>
                </a:solidFill>
              </a:rPr>
              <a:t>Hints:</a:t>
            </a:r>
            <a:endParaRPr>
              <a:solidFill>
                <a:schemeClr val="dk1"/>
              </a:solidFill>
            </a:endParaRPr>
          </a:p>
          <a:p>
            <a:pPr indent="0" lvl="0" marL="0" rtl="0" algn="l">
              <a:lnSpc>
                <a:spcPct val="115000"/>
              </a:lnSpc>
              <a:spcBef>
                <a:spcPts val="1000"/>
              </a:spcBef>
              <a:spcAft>
                <a:spcPts val="0"/>
              </a:spcAft>
              <a:buNone/>
            </a:pPr>
            <a:r>
              <a:rPr lang="en">
                <a:solidFill>
                  <a:schemeClr val="dk1"/>
                </a:solidFill>
                <a:latin typeface="Roboto Light"/>
                <a:ea typeface="Roboto Light"/>
                <a:cs typeface="Roboto Light"/>
                <a:sym typeface="Roboto Light"/>
              </a:rPr>
              <a:t>Your final solutions should each take the form of:</a:t>
            </a:r>
            <a:endParaRPr>
              <a:solidFill>
                <a:schemeClr val="dk1"/>
              </a:solidFill>
              <a:latin typeface="Roboto Light"/>
              <a:ea typeface="Roboto Light"/>
              <a:cs typeface="Roboto Light"/>
              <a:sym typeface="Roboto Light"/>
            </a:endParaRPr>
          </a:p>
          <a:p>
            <a:pPr indent="0" lvl="0" marL="0" rtl="0" algn="l">
              <a:lnSpc>
                <a:spcPct val="115000"/>
              </a:lnSpc>
              <a:spcBef>
                <a:spcPts val="1000"/>
              </a:spcBef>
              <a:spcAft>
                <a:spcPts val="0"/>
              </a:spcAft>
              <a:buNone/>
            </a:pPr>
            <a:r>
              <a:rPr lang="en">
                <a:solidFill>
                  <a:schemeClr val="dk1"/>
                </a:solidFill>
                <a:latin typeface="Roboto Mono Light"/>
                <a:ea typeface="Roboto Mono Light"/>
                <a:cs typeface="Roboto Mono Light"/>
                <a:sym typeface="Roboto Mono Light"/>
              </a:rPr>
              <a:t>cp start.txt ./Left/Left/Right/Left/End/</a:t>
            </a:r>
            <a:endParaRPr>
              <a:solidFill>
                <a:schemeClr val="dk1"/>
              </a:solidFill>
              <a:latin typeface="Roboto Mono Light"/>
              <a:ea typeface="Roboto Mono Light"/>
              <a:cs typeface="Roboto Mono Light"/>
              <a:sym typeface="Roboto Mono Light"/>
            </a:endParaRPr>
          </a:p>
          <a:p>
            <a:pPr indent="0" lvl="0" marL="0" rtl="0" algn="l">
              <a:lnSpc>
                <a:spcPct val="115000"/>
              </a:lnSpc>
              <a:spcBef>
                <a:spcPts val="1000"/>
              </a:spcBef>
              <a:spcAft>
                <a:spcPts val="0"/>
              </a:spcAft>
              <a:buNone/>
            </a:pPr>
            <a:r>
              <a:rPr lang="en">
                <a:solidFill>
                  <a:schemeClr val="dk1"/>
                </a:solidFill>
                <a:latin typeface="Roboto Light"/>
                <a:ea typeface="Roboto Light"/>
                <a:cs typeface="Roboto Light"/>
                <a:sym typeface="Roboto Light"/>
              </a:rPr>
              <a:t>Review the file tree sent to you for a breakdown of Maze </a:t>
            </a:r>
            <a:endParaRPr>
              <a:solidFill>
                <a:srgbClr val="24292E"/>
              </a:solidFill>
              <a:latin typeface="Roboto Light"/>
              <a:ea typeface="Roboto Light"/>
              <a:cs typeface="Roboto Light"/>
              <a:sym typeface="Roboto Light"/>
            </a:endParaRPr>
          </a:p>
          <a:p>
            <a:pPr indent="0" lvl="0" marL="0" rtl="0" algn="l">
              <a:lnSpc>
                <a:spcPct val="115000"/>
              </a:lnSpc>
              <a:spcBef>
                <a:spcPts val="1000"/>
              </a:spcBef>
              <a:spcAft>
                <a:spcPts val="0"/>
              </a:spcAft>
              <a:buNone/>
            </a:pPr>
            <a:r>
              <a:t/>
            </a:r>
            <a:endParaRPr>
              <a:solidFill>
                <a:schemeClr val="dk1"/>
              </a:solidFill>
            </a:endParaRPr>
          </a:p>
          <a:p>
            <a:pPr indent="0" lvl="0" marL="0" rtl="0" algn="l">
              <a:spcBef>
                <a:spcPts val="0"/>
              </a:spcBef>
              <a:spcAft>
                <a:spcPts val="800"/>
              </a:spcAft>
              <a:buNone/>
            </a:pPr>
            <a:r>
              <a:t/>
            </a:r>
            <a:endParaRPr/>
          </a:p>
        </p:txBody>
      </p:sp>
      <p:sp>
        <p:nvSpPr>
          <p:cNvPr id="2193" name="Google Shape;2193;p125"/>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15 Minutes</a:t>
            </a:r>
            <a:endParaRPr/>
          </a:p>
        </p:txBody>
      </p:sp>
      <p:sp>
        <p:nvSpPr>
          <p:cNvPr id="2194" name="Google Shape;2194;p125"/>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8" name="Shape 2198"/>
        <p:cNvGrpSpPr/>
        <p:nvPr/>
      </p:nvGrpSpPr>
      <p:grpSpPr>
        <a:xfrm>
          <a:off x="0" y="0"/>
          <a:ext cx="0" cy="0"/>
          <a:chOff x="0" y="0"/>
          <a:chExt cx="0" cy="0"/>
        </a:xfrm>
      </p:grpSpPr>
      <p:sp>
        <p:nvSpPr>
          <p:cNvPr id="2199" name="Google Shape;2199;p12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00" name="Google Shape;2200;p126"/>
          <p:cNvSpPr txBox="1"/>
          <p:nvPr/>
        </p:nvSpPr>
        <p:spPr>
          <a:xfrm>
            <a:off x="2651975" y="3507675"/>
            <a:ext cx="3825900" cy="73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Terminal Maze</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4" name="Shape 2204"/>
        <p:cNvGrpSpPr/>
        <p:nvPr/>
      </p:nvGrpSpPr>
      <p:grpSpPr>
        <a:xfrm>
          <a:off x="0" y="0"/>
          <a:ext cx="0" cy="0"/>
          <a:chOff x="0" y="0"/>
          <a:chExt cx="0" cy="0"/>
        </a:xfrm>
      </p:grpSpPr>
      <p:sp>
        <p:nvSpPr>
          <p:cNvPr id="2205" name="Google Shape;2205;p12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06" name="Google Shape;2206;p12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Preview Command</a:t>
            </a:r>
            <a:endParaRPr>
              <a:solidFill>
                <a:srgbClr val="F1C23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0" name="Shape 2210"/>
        <p:cNvGrpSpPr/>
        <p:nvPr/>
      </p:nvGrpSpPr>
      <p:grpSpPr>
        <a:xfrm>
          <a:off x="0" y="0"/>
          <a:ext cx="0" cy="0"/>
          <a:chOff x="0" y="0"/>
          <a:chExt cx="0" cy="0"/>
        </a:xfrm>
      </p:grpSpPr>
      <p:sp>
        <p:nvSpPr>
          <p:cNvPr id="2211" name="Google Shape;2211;p12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2212" name="Google Shape;2212;p12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13" name="Google Shape;2213;p128"/>
          <p:cNvSpPr txBox="1"/>
          <p:nvPr>
            <p:ph idx="2" type="title"/>
          </p:nvPr>
        </p:nvSpPr>
        <p:spPr>
          <a:xfrm>
            <a:off x="274350" y="1000450"/>
            <a:ext cx="8473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Preview Practice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use head, tail and less commands to sift through various files.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Instructions sent via Slack</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7" name="Shape 2217"/>
        <p:cNvGrpSpPr/>
        <p:nvPr/>
      </p:nvGrpSpPr>
      <p:grpSpPr>
        <a:xfrm>
          <a:off x="0" y="0"/>
          <a:ext cx="0" cy="0"/>
          <a:chOff x="0" y="0"/>
          <a:chExt cx="0" cy="0"/>
        </a:xfrm>
      </p:grpSpPr>
      <p:sp>
        <p:nvSpPr>
          <p:cNvPr id="2218" name="Google Shape;2218;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Terminal Maze</a:t>
            </a:r>
            <a:endParaRPr/>
          </a:p>
        </p:txBody>
      </p:sp>
      <p:sp>
        <p:nvSpPr>
          <p:cNvPr id="2219" name="Google Shape;2219;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2220" name="Google Shape;2220;p129"/>
          <p:cNvSpPr txBox="1"/>
          <p:nvPr>
            <p:ph idx="2" type="body"/>
          </p:nvPr>
        </p:nvSpPr>
        <p:spPr>
          <a:xfrm>
            <a:off x="0" y="1125575"/>
            <a:ext cx="9144000" cy="3199200"/>
          </a:xfrm>
          <a:prstGeom prst="rect">
            <a:avLst/>
          </a:prstGeom>
        </p:spPr>
        <p:txBody>
          <a:bodyPr anchorCtr="0" anchor="t" bIns="914400" lIns="457200" spcFirstLastPara="1" rIns="457200" wrap="square" tIns="0">
            <a:noAutofit/>
          </a:bodyPr>
          <a:lstStyle/>
          <a:p>
            <a:pPr indent="-342900" lvl="0" marL="457200" rtl="0" algn="l">
              <a:lnSpc>
                <a:spcPct val="150000"/>
              </a:lnSpc>
              <a:spcBef>
                <a:spcPts val="300"/>
              </a:spcBef>
              <a:spcAft>
                <a:spcPts val="0"/>
              </a:spcAft>
              <a:buClr>
                <a:srgbClr val="24292E"/>
              </a:buClr>
              <a:buSzPts val="1800"/>
              <a:buFont typeface="Roboto Light"/>
              <a:buAutoNum type="arabicPeriod"/>
            </a:pPr>
            <a:r>
              <a:rPr lang="en" sz="1800">
                <a:solidFill>
                  <a:srgbClr val="24292E"/>
                </a:solidFill>
                <a:latin typeface="Roboto Light"/>
                <a:ea typeface="Roboto Light"/>
                <a:cs typeface="Roboto Light"/>
                <a:sym typeface="Roboto Light"/>
              </a:rPr>
              <a:t>You've just been given a zip folder filled with book chapters in text format.</a:t>
            </a:r>
            <a:endParaRPr sz="1800">
              <a:solidFill>
                <a:srgbClr val="24292E"/>
              </a:solidFill>
              <a:latin typeface="Roboto Light"/>
              <a:ea typeface="Roboto Light"/>
              <a:cs typeface="Roboto Light"/>
              <a:sym typeface="Roboto Light"/>
            </a:endParaRPr>
          </a:p>
          <a:p>
            <a:pPr indent="-342900" lvl="0" marL="457200" rtl="0" algn="l">
              <a:lnSpc>
                <a:spcPct val="150000"/>
              </a:lnSpc>
              <a:spcBef>
                <a:spcPts val="0"/>
              </a:spcBef>
              <a:spcAft>
                <a:spcPts val="0"/>
              </a:spcAft>
              <a:buClr>
                <a:srgbClr val="24292E"/>
              </a:buClr>
              <a:buSzPts val="1800"/>
              <a:buFont typeface="Roboto Light"/>
              <a:buAutoNum type="arabicPeriod"/>
            </a:pPr>
            <a:r>
              <a:rPr lang="en" sz="1800">
                <a:solidFill>
                  <a:srgbClr val="24292E"/>
                </a:solidFill>
                <a:latin typeface="Roboto Light"/>
                <a:ea typeface="Roboto Light"/>
                <a:cs typeface="Roboto Light"/>
                <a:sym typeface="Roboto Light"/>
              </a:rPr>
              <a:t>Use the </a:t>
            </a:r>
            <a:r>
              <a:rPr lang="en" sz="1800">
                <a:solidFill>
                  <a:srgbClr val="24292E"/>
                </a:solidFill>
                <a:latin typeface="Roboto Mono Light"/>
                <a:ea typeface="Roboto Mono Light"/>
                <a:cs typeface="Roboto Mono Light"/>
                <a:sym typeface="Roboto Mono Light"/>
              </a:rPr>
              <a:t>head</a:t>
            </a:r>
            <a:r>
              <a:rPr lang="en" sz="1800">
                <a:solidFill>
                  <a:srgbClr val="24292E"/>
                </a:solidFill>
                <a:latin typeface="Roboto Light"/>
                <a:ea typeface="Roboto Light"/>
                <a:cs typeface="Roboto Light"/>
                <a:sym typeface="Roboto Light"/>
              </a:rPr>
              <a:t>, </a:t>
            </a:r>
            <a:r>
              <a:rPr lang="en" sz="1800">
                <a:solidFill>
                  <a:srgbClr val="24292E"/>
                </a:solidFill>
                <a:latin typeface="Roboto Mono Light"/>
                <a:ea typeface="Roboto Mono Light"/>
                <a:cs typeface="Roboto Mono Light"/>
                <a:sym typeface="Roboto Mono Light"/>
              </a:rPr>
              <a:t>less</a:t>
            </a:r>
            <a:r>
              <a:rPr lang="en" sz="1800">
                <a:solidFill>
                  <a:srgbClr val="24292E"/>
                </a:solidFill>
                <a:latin typeface="Roboto Light"/>
                <a:ea typeface="Roboto Light"/>
                <a:cs typeface="Roboto Light"/>
                <a:sym typeface="Roboto Light"/>
              </a:rPr>
              <a:t>, and </a:t>
            </a:r>
            <a:r>
              <a:rPr lang="en" sz="1800">
                <a:solidFill>
                  <a:srgbClr val="24292E"/>
                </a:solidFill>
                <a:latin typeface="Roboto Mono Light"/>
                <a:ea typeface="Roboto Mono Light"/>
                <a:cs typeface="Roboto Mono Light"/>
                <a:sym typeface="Roboto Mono Light"/>
              </a:rPr>
              <a:t>tail</a:t>
            </a:r>
            <a:r>
              <a:rPr lang="en" sz="1800">
                <a:solidFill>
                  <a:srgbClr val="24292E"/>
                </a:solidFill>
                <a:latin typeface="Roboto Light"/>
                <a:ea typeface="Roboto Light"/>
                <a:cs typeface="Roboto Light"/>
                <a:sym typeface="Roboto Light"/>
              </a:rPr>
              <a:t> commands to preview each of the files.</a:t>
            </a:r>
            <a:endParaRPr sz="1800">
              <a:solidFill>
                <a:srgbClr val="24292E"/>
              </a:solidFill>
              <a:latin typeface="Roboto Light"/>
              <a:ea typeface="Roboto Light"/>
              <a:cs typeface="Roboto Light"/>
              <a:sym typeface="Roboto Light"/>
            </a:endParaRPr>
          </a:p>
          <a:p>
            <a:pPr indent="-342900" lvl="0" marL="457200" rtl="0" algn="l">
              <a:lnSpc>
                <a:spcPct val="150000"/>
              </a:lnSpc>
              <a:spcBef>
                <a:spcPts val="0"/>
              </a:spcBef>
              <a:spcAft>
                <a:spcPts val="0"/>
              </a:spcAft>
              <a:buClr>
                <a:srgbClr val="24292E"/>
              </a:buClr>
              <a:buSzPts val="1800"/>
              <a:buFont typeface="Roboto Light"/>
              <a:buAutoNum type="arabicPeriod"/>
            </a:pPr>
            <a:r>
              <a:rPr lang="en" sz="1800">
                <a:solidFill>
                  <a:srgbClr val="24292E"/>
                </a:solidFill>
                <a:latin typeface="Roboto Light"/>
                <a:ea typeface="Roboto Light"/>
                <a:cs typeface="Roboto Light"/>
                <a:sym typeface="Roboto Light"/>
              </a:rPr>
              <a:t>Use each command and specify a number of lines at least once.</a:t>
            </a:r>
            <a:endParaRPr sz="1800">
              <a:solidFill>
                <a:srgbClr val="24292E"/>
              </a:solidFill>
              <a:latin typeface="Roboto Light"/>
              <a:ea typeface="Roboto Light"/>
              <a:cs typeface="Roboto Light"/>
              <a:sym typeface="Roboto Light"/>
            </a:endParaRPr>
          </a:p>
          <a:p>
            <a:pPr indent="-342900" lvl="0" marL="457200" rtl="0" algn="l">
              <a:lnSpc>
                <a:spcPct val="150000"/>
              </a:lnSpc>
              <a:spcBef>
                <a:spcPts val="0"/>
              </a:spcBef>
              <a:spcAft>
                <a:spcPts val="0"/>
              </a:spcAft>
              <a:buClr>
                <a:srgbClr val="24292E"/>
              </a:buClr>
              <a:buSzPts val="1800"/>
              <a:buFont typeface="Roboto Light"/>
              <a:buAutoNum type="arabicPeriod"/>
            </a:pPr>
            <a:r>
              <a:rPr lang="en" sz="1800">
                <a:solidFill>
                  <a:srgbClr val="24292E"/>
                </a:solidFill>
                <a:latin typeface="Roboto Light"/>
                <a:ea typeface="Roboto Light"/>
                <a:cs typeface="Roboto Light"/>
                <a:sym typeface="Roboto Light"/>
              </a:rPr>
              <a:t>Warning! One of the files included is actually not a text file.</a:t>
            </a:r>
            <a:endParaRPr sz="1800">
              <a:solidFill>
                <a:srgbClr val="24292E"/>
              </a:solidFill>
              <a:latin typeface="Roboto Light"/>
              <a:ea typeface="Roboto Light"/>
              <a:cs typeface="Roboto Light"/>
              <a:sym typeface="Roboto Light"/>
            </a:endParaRPr>
          </a:p>
          <a:p>
            <a:pPr indent="-342900" lvl="0" marL="457200" rtl="0" algn="l">
              <a:lnSpc>
                <a:spcPct val="150000"/>
              </a:lnSpc>
              <a:spcBef>
                <a:spcPts val="0"/>
              </a:spcBef>
              <a:spcAft>
                <a:spcPts val="0"/>
              </a:spcAft>
              <a:buClr>
                <a:srgbClr val="24292E"/>
              </a:buClr>
              <a:buSzPts val="1800"/>
              <a:buFont typeface="Roboto Light"/>
              <a:buAutoNum type="arabicPeriod"/>
            </a:pPr>
            <a:r>
              <a:rPr lang="en" sz="1800">
                <a:solidFill>
                  <a:srgbClr val="24292E"/>
                </a:solidFill>
                <a:latin typeface="Roboto Light"/>
                <a:ea typeface="Roboto Light"/>
                <a:cs typeface="Roboto Light"/>
                <a:sym typeface="Roboto Light"/>
              </a:rPr>
              <a:t> </a:t>
            </a:r>
            <a:r>
              <a:rPr lang="en" sz="1800">
                <a:solidFill>
                  <a:srgbClr val="24292E"/>
                </a:solidFill>
                <a:latin typeface="Roboto Light"/>
                <a:ea typeface="Roboto Light"/>
                <a:cs typeface="Roboto Light"/>
                <a:sym typeface="Roboto Light"/>
              </a:rPr>
              <a:t>Using a command, identify the non-text file.</a:t>
            </a:r>
            <a:endParaRPr sz="1800">
              <a:solidFill>
                <a:srgbClr val="24292E"/>
              </a:solidFill>
              <a:latin typeface="Roboto Light"/>
              <a:ea typeface="Roboto Light"/>
              <a:cs typeface="Roboto Light"/>
              <a:sym typeface="Roboto Light"/>
            </a:endParaRPr>
          </a:p>
          <a:p>
            <a:pPr indent="0" lvl="0" marL="0" rtl="0" algn="l">
              <a:lnSpc>
                <a:spcPct val="115000"/>
              </a:lnSpc>
              <a:spcBef>
                <a:spcPts val="1200"/>
              </a:spcBef>
              <a:spcAft>
                <a:spcPts val="0"/>
              </a:spcAft>
              <a:buNone/>
            </a:pPr>
            <a:r>
              <a:t/>
            </a:r>
            <a:endParaRPr sz="1200">
              <a:solidFill>
                <a:srgbClr val="24292E"/>
              </a:solidFill>
              <a:latin typeface="Arial"/>
              <a:ea typeface="Arial"/>
              <a:cs typeface="Arial"/>
              <a:sym typeface="Arial"/>
            </a:endParaRPr>
          </a:p>
          <a:p>
            <a:pPr indent="0" lvl="0" marL="0" rtl="0" algn="l">
              <a:spcBef>
                <a:spcPts val="1200"/>
              </a:spcBef>
              <a:spcAft>
                <a:spcPts val="800"/>
              </a:spcAft>
              <a:buNone/>
            </a:pPr>
            <a:r>
              <a:t/>
            </a:r>
            <a:endParaRPr>
              <a:solidFill>
                <a:schemeClr val="dk1"/>
              </a:solidFill>
              <a:latin typeface="Roboto Mono Light"/>
              <a:ea typeface="Roboto Mono Light"/>
              <a:cs typeface="Roboto Mono Light"/>
              <a:sym typeface="Roboto Mono Light"/>
            </a:endParaRPr>
          </a:p>
        </p:txBody>
      </p:sp>
      <p:sp>
        <p:nvSpPr>
          <p:cNvPr id="2221" name="Google Shape;2221;p129"/>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15 Minutes</a:t>
            </a:r>
            <a:endParaRPr/>
          </a:p>
        </p:txBody>
      </p:sp>
      <p:sp>
        <p:nvSpPr>
          <p:cNvPr id="2222" name="Google Shape;2222;p129"/>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6" name="Shape 2226"/>
        <p:cNvGrpSpPr/>
        <p:nvPr/>
      </p:nvGrpSpPr>
      <p:grpSpPr>
        <a:xfrm>
          <a:off x="0" y="0"/>
          <a:ext cx="0" cy="0"/>
          <a:chOff x="0" y="0"/>
          <a:chExt cx="0" cy="0"/>
        </a:xfrm>
      </p:grpSpPr>
      <p:sp>
        <p:nvSpPr>
          <p:cNvPr id="2227" name="Google Shape;2227;p13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28" name="Google Shape;2228;p130"/>
          <p:cNvSpPr txBox="1"/>
          <p:nvPr/>
        </p:nvSpPr>
        <p:spPr>
          <a:xfrm>
            <a:off x="2651975" y="3507675"/>
            <a:ext cx="3825900" cy="73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Preview Practice</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2" name="Shape 2232"/>
        <p:cNvGrpSpPr/>
        <p:nvPr/>
      </p:nvGrpSpPr>
      <p:grpSpPr>
        <a:xfrm>
          <a:off x="0" y="0"/>
          <a:ext cx="0" cy="0"/>
          <a:chOff x="0" y="0"/>
          <a:chExt cx="0" cy="0"/>
        </a:xfrm>
      </p:grpSpPr>
      <p:sp>
        <p:nvSpPr>
          <p:cNvPr id="2233" name="Google Shape;2233;p13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34" name="Google Shape;2234;p131"/>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cat</a:t>
            </a:r>
            <a:r>
              <a:rPr lang="en">
                <a:solidFill>
                  <a:srgbClr val="F1C232"/>
                </a:solidFill>
              </a:rPr>
              <a:t> Command</a:t>
            </a:r>
            <a:endParaRPr>
              <a:solidFill>
                <a:srgbClr val="F1C23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8" name="Shape 2238"/>
        <p:cNvGrpSpPr/>
        <p:nvPr/>
      </p:nvGrpSpPr>
      <p:grpSpPr>
        <a:xfrm>
          <a:off x="0" y="0"/>
          <a:ext cx="0" cy="0"/>
          <a:chOff x="0" y="0"/>
          <a:chExt cx="0" cy="0"/>
        </a:xfrm>
      </p:grpSpPr>
      <p:sp>
        <p:nvSpPr>
          <p:cNvPr id="2239" name="Google Shape;2239;p13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a:t>
            </a:r>
            <a:r>
              <a:rPr lang="en"/>
              <a:t> Minutes</a:t>
            </a:r>
            <a:endParaRPr/>
          </a:p>
        </p:txBody>
      </p:sp>
      <p:sp>
        <p:nvSpPr>
          <p:cNvPr id="2240" name="Google Shape;2240;p13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41" name="Google Shape;2241;p132"/>
          <p:cNvSpPr txBox="1"/>
          <p:nvPr>
            <p:ph idx="2" type="title"/>
          </p:nvPr>
        </p:nvSpPr>
        <p:spPr>
          <a:xfrm>
            <a:off x="274350" y="1000450"/>
            <a:ext cx="8473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Create Library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use a combination of commands to preview contents of a folder, combine them into a single text file and move the output to a new location.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Instructions sent via Slack</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2" name="Shape 2052"/>
        <p:cNvGrpSpPr/>
        <p:nvPr/>
      </p:nvGrpSpPr>
      <p:grpSpPr>
        <a:xfrm>
          <a:off x="0" y="0"/>
          <a:ext cx="0" cy="0"/>
          <a:chOff x="0" y="0"/>
          <a:chExt cx="0" cy="0"/>
        </a:xfrm>
      </p:grpSpPr>
      <p:sp>
        <p:nvSpPr>
          <p:cNvPr id="2053" name="Google Shape;2053;p10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the Command Line?</a:t>
            </a:r>
            <a:endParaRPr/>
          </a:p>
        </p:txBody>
      </p:sp>
      <p:sp>
        <p:nvSpPr>
          <p:cNvPr id="2054" name="Google Shape;2054;p1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5" name="Shape 2245"/>
        <p:cNvGrpSpPr/>
        <p:nvPr/>
      </p:nvGrpSpPr>
      <p:grpSpPr>
        <a:xfrm>
          <a:off x="0" y="0"/>
          <a:ext cx="0" cy="0"/>
          <a:chOff x="0" y="0"/>
          <a:chExt cx="0" cy="0"/>
        </a:xfrm>
      </p:grpSpPr>
      <p:sp>
        <p:nvSpPr>
          <p:cNvPr id="2246" name="Google Shape;2246;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Great Library</a:t>
            </a:r>
            <a:endParaRPr/>
          </a:p>
        </p:txBody>
      </p:sp>
      <p:sp>
        <p:nvSpPr>
          <p:cNvPr id="2247" name="Google Shape;2247;p13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2248" name="Google Shape;2248;p133"/>
          <p:cNvSpPr txBox="1"/>
          <p:nvPr>
            <p:ph idx="2" type="body"/>
          </p:nvPr>
        </p:nvSpPr>
        <p:spPr>
          <a:xfrm>
            <a:off x="0" y="1125575"/>
            <a:ext cx="9144000" cy="3199200"/>
          </a:xfrm>
          <a:prstGeom prst="rect">
            <a:avLst/>
          </a:prstGeom>
        </p:spPr>
        <p:txBody>
          <a:bodyPr anchorCtr="0" anchor="t" bIns="914400" lIns="457200" spcFirstLastPara="1" rIns="457200" wrap="square" tIns="0">
            <a:noAutofit/>
          </a:bodyPr>
          <a:lstStyle/>
          <a:p>
            <a:pPr indent="-317500" lvl="0" marL="457200" rtl="0" algn="l">
              <a:lnSpc>
                <a:spcPct val="115000"/>
              </a:lnSpc>
              <a:spcBef>
                <a:spcPts val="1500"/>
              </a:spcBef>
              <a:spcAft>
                <a:spcPts val="0"/>
              </a:spcAft>
              <a:buClr>
                <a:srgbClr val="24292E"/>
              </a:buClr>
              <a:buSzPts val="1400"/>
              <a:buFont typeface="Roboto Light"/>
              <a:buAutoNum type="arabicPeriod"/>
            </a:pPr>
            <a:r>
              <a:rPr lang="en">
                <a:solidFill>
                  <a:srgbClr val="24292E"/>
                </a:solidFill>
                <a:latin typeface="Roboto Light"/>
                <a:ea typeface="Roboto Light"/>
                <a:cs typeface="Roboto Light"/>
                <a:sym typeface="Roboto Light"/>
              </a:rPr>
              <a:t>You've just been given a folder filled with books.</a:t>
            </a:r>
            <a:endParaRPr>
              <a:solidFill>
                <a:srgbClr val="24292E"/>
              </a:solidFill>
              <a:latin typeface="Roboto Light"/>
              <a:ea typeface="Roboto Light"/>
              <a:cs typeface="Roboto Light"/>
              <a:sym typeface="Roboto Light"/>
            </a:endParaRPr>
          </a:p>
          <a:p>
            <a:pPr indent="-317500" lvl="0" marL="457200" rtl="0" algn="l">
              <a:lnSpc>
                <a:spcPct val="115000"/>
              </a:lnSpc>
              <a:spcBef>
                <a:spcPts val="0"/>
              </a:spcBef>
              <a:spcAft>
                <a:spcPts val="0"/>
              </a:spcAft>
              <a:buClr>
                <a:srgbClr val="24292E"/>
              </a:buClr>
              <a:buSzPts val="1400"/>
              <a:buFont typeface="Roboto Light"/>
              <a:buAutoNum type="arabicPeriod"/>
            </a:pPr>
            <a:r>
              <a:rPr lang="en">
                <a:solidFill>
                  <a:srgbClr val="24292E"/>
                </a:solidFill>
                <a:latin typeface="Roboto Light"/>
                <a:ea typeface="Roboto Light"/>
                <a:cs typeface="Roboto Light"/>
                <a:sym typeface="Roboto Light"/>
              </a:rPr>
              <a:t>Your task is to sift through each of the book files to identify which are text based.</a:t>
            </a:r>
            <a:endParaRPr>
              <a:solidFill>
                <a:srgbClr val="24292E"/>
              </a:solidFill>
              <a:latin typeface="Roboto Light"/>
              <a:ea typeface="Roboto Light"/>
              <a:cs typeface="Roboto Light"/>
              <a:sym typeface="Roboto Light"/>
            </a:endParaRPr>
          </a:p>
          <a:p>
            <a:pPr indent="-317500" lvl="0" marL="457200" rtl="0" algn="l">
              <a:lnSpc>
                <a:spcPct val="115000"/>
              </a:lnSpc>
              <a:spcBef>
                <a:spcPts val="0"/>
              </a:spcBef>
              <a:spcAft>
                <a:spcPts val="0"/>
              </a:spcAft>
              <a:buClr>
                <a:srgbClr val="24292E"/>
              </a:buClr>
              <a:buSzPts val="1400"/>
              <a:buFont typeface="Roboto Light"/>
              <a:buAutoNum type="arabicPeriod"/>
            </a:pPr>
            <a:r>
              <a:rPr lang="en">
                <a:solidFill>
                  <a:srgbClr val="24292E"/>
                </a:solidFill>
                <a:latin typeface="Roboto Light"/>
                <a:ea typeface="Roboto Light"/>
                <a:cs typeface="Roboto Light"/>
                <a:sym typeface="Roboto Light"/>
              </a:rPr>
              <a:t>Combine these files into a single text file called full.txt.</a:t>
            </a:r>
            <a:endParaRPr>
              <a:solidFill>
                <a:srgbClr val="24292E"/>
              </a:solidFill>
              <a:latin typeface="Roboto Light"/>
              <a:ea typeface="Roboto Light"/>
              <a:cs typeface="Roboto Light"/>
              <a:sym typeface="Roboto Light"/>
            </a:endParaRPr>
          </a:p>
          <a:p>
            <a:pPr indent="-317500" lvl="0" marL="457200" rtl="0" algn="l">
              <a:lnSpc>
                <a:spcPct val="115000"/>
              </a:lnSpc>
              <a:spcBef>
                <a:spcPts val="0"/>
              </a:spcBef>
              <a:spcAft>
                <a:spcPts val="0"/>
              </a:spcAft>
              <a:buClr>
                <a:srgbClr val="24292E"/>
              </a:buClr>
              <a:buSzPts val="1400"/>
              <a:buFont typeface="Roboto Light"/>
              <a:buAutoNum type="arabicPeriod"/>
            </a:pPr>
            <a:r>
              <a:rPr lang="en">
                <a:solidFill>
                  <a:srgbClr val="24292E"/>
                </a:solidFill>
                <a:latin typeface="Roboto Light"/>
                <a:ea typeface="Roboto Light"/>
                <a:cs typeface="Roboto Light"/>
                <a:sym typeface="Roboto Light"/>
              </a:rPr>
              <a:t>Confirm that the combination worked successfully, before moving the new file to a folder called Summary.</a:t>
            </a:r>
            <a:endParaRPr>
              <a:solidFill>
                <a:srgbClr val="24292E"/>
              </a:solidFill>
              <a:latin typeface="Roboto Light"/>
              <a:ea typeface="Roboto Light"/>
              <a:cs typeface="Roboto Light"/>
              <a:sym typeface="Roboto Light"/>
            </a:endParaRPr>
          </a:p>
          <a:p>
            <a:pPr indent="0" lvl="0" marL="0" rtl="0" algn="l">
              <a:lnSpc>
                <a:spcPct val="115000"/>
              </a:lnSpc>
              <a:spcBef>
                <a:spcPts val="2400"/>
              </a:spcBef>
              <a:spcAft>
                <a:spcPts val="0"/>
              </a:spcAft>
              <a:buNone/>
            </a:pPr>
            <a:r>
              <a:rPr lang="en">
                <a:solidFill>
                  <a:srgbClr val="24292E"/>
                </a:solidFill>
                <a:latin typeface="Roboto Light"/>
                <a:ea typeface="Roboto Light"/>
                <a:cs typeface="Roboto Light"/>
                <a:sym typeface="Roboto Light"/>
              </a:rPr>
              <a:t>Bonus:</a:t>
            </a:r>
            <a:endParaRPr>
              <a:solidFill>
                <a:srgbClr val="24292E"/>
              </a:solidFill>
              <a:latin typeface="Roboto Light"/>
              <a:ea typeface="Roboto Light"/>
              <a:cs typeface="Roboto Light"/>
              <a:sym typeface="Roboto Light"/>
            </a:endParaRPr>
          </a:p>
          <a:p>
            <a:pPr indent="0" lvl="0" marL="0" rtl="0" algn="l">
              <a:lnSpc>
                <a:spcPct val="115000"/>
              </a:lnSpc>
              <a:spcBef>
                <a:spcPts val="2400"/>
              </a:spcBef>
              <a:spcAft>
                <a:spcPts val="0"/>
              </a:spcAft>
              <a:buNone/>
            </a:pPr>
            <a:r>
              <a:rPr lang="en">
                <a:solidFill>
                  <a:srgbClr val="24292E"/>
                </a:solidFill>
                <a:latin typeface="Roboto Light"/>
                <a:ea typeface="Roboto Light"/>
                <a:cs typeface="Roboto Light"/>
                <a:sym typeface="Roboto Light"/>
              </a:rPr>
              <a:t>See if you can determine the correct file format of the non-text file. Rename the file extension and be ready to share what you found. Hint: Read the gibberish.</a:t>
            </a:r>
            <a:endParaRPr>
              <a:solidFill>
                <a:srgbClr val="24292E"/>
              </a:solidFill>
              <a:latin typeface="Roboto Light"/>
              <a:ea typeface="Roboto Light"/>
              <a:cs typeface="Roboto Light"/>
              <a:sym typeface="Roboto Light"/>
            </a:endParaRPr>
          </a:p>
          <a:p>
            <a:pPr indent="0" lvl="0" marL="914400" rtl="0" algn="l">
              <a:lnSpc>
                <a:spcPct val="115000"/>
              </a:lnSpc>
              <a:spcBef>
                <a:spcPts val="1200"/>
              </a:spcBef>
              <a:spcAft>
                <a:spcPts val="0"/>
              </a:spcAft>
              <a:buNone/>
            </a:pPr>
            <a:r>
              <a:t/>
            </a:r>
            <a:endParaRPr>
              <a:solidFill>
                <a:srgbClr val="24292E"/>
              </a:solidFill>
              <a:latin typeface="Roboto Light"/>
              <a:ea typeface="Roboto Light"/>
              <a:cs typeface="Roboto Light"/>
              <a:sym typeface="Roboto Light"/>
            </a:endParaRPr>
          </a:p>
          <a:p>
            <a:pPr indent="0" lvl="0" marL="457200" rtl="0" algn="l">
              <a:lnSpc>
                <a:spcPct val="150000"/>
              </a:lnSpc>
              <a:spcBef>
                <a:spcPts val="1200"/>
              </a:spcBef>
              <a:spcAft>
                <a:spcPts val="0"/>
              </a:spcAft>
              <a:buNone/>
            </a:pPr>
            <a:r>
              <a:t/>
            </a:r>
            <a:endParaRPr sz="1800">
              <a:solidFill>
                <a:srgbClr val="24292E"/>
              </a:solidFill>
              <a:latin typeface="Roboto Light"/>
              <a:ea typeface="Roboto Light"/>
              <a:cs typeface="Roboto Light"/>
              <a:sym typeface="Roboto Light"/>
            </a:endParaRPr>
          </a:p>
          <a:p>
            <a:pPr indent="0" lvl="0" marL="0" rtl="0" algn="l">
              <a:lnSpc>
                <a:spcPct val="115000"/>
              </a:lnSpc>
              <a:spcBef>
                <a:spcPts val="1200"/>
              </a:spcBef>
              <a:spcAft>
                <a:spcPts val="0"/>
              </a:spcAft>
              <a:buNone/>
            </a:pPr>
            <a:r>
              <a:t/>
            </a:r>
            <a:endParaRPr sz="1200">
              <a:solidFill>
                <a:srgbClr val="24292E"/>
              </a:solidFill>
              <a:latin typeface="Arial"/>
              <a:ea typeface="Arial"/>
              <a:cs typeface="Arial"/>
              <a:sym typeface="Arial"/>
            </a:endParaRPr>
          </a:p>
          <a:p>
            <a:pPr indent="0" lvl="0" marL="0" rtl="0" algn="l">
              <a:spcBef>
                <a:spcPts val="1200"/>
              </a:spcBef>
              <a:spcAft>
                <a:spcPts val="800"/>
              </a:spcAft>
              <a:buNone/>
            </a:pPr>
            <a:r>
              <a:t/>
            </a:r>
            <a:endParaRPr>
              <a:solidFill>
                <a:schemeClr val="dk1"/>
              </a:solidFill>
              <a:latin typeface="Roboto Mono Light"/>
              <a:ea typeface="Roboto Mono Light"/>
              <a:cs typeface="Roboto Mono Light"/>
              <a:sym typeface="Roboto Mono Light"/>
            </a:endParaRPr>
          </a:p>
        </p:txBody>
      </p:sp>
      <p:sp>
        <p:nvSpPr>
          <p:cNvPr id="2249" name="Google Shape;2249;p133"/>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10 Minutes</a:t>
            </a:r>
            <a:endParaRPr/>
          </a:p>
        </p:txBody>
      </p:sp>
      <p:sp>
        <p:nvSpPr>
          <p:cNvPr id="2250" name="Google Shape;2250;p133"/>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4" name="Shape 2254"/>
        <p:cNvGrpSpPr/>
        <p:nvPr/>
      </p:nvGrpSpPr>
      <p:grpSpPr>
        <a:xfrm>
          <a:off x="0" y="0"/>
          <a:ext cx="0" cy="0"/>
          <a:chOff x="0" y="0"/>
          <a:chExt cx="0" cy="0"/>
        </a:xfrm>
      </p:grpSpPr>
      <p:sp>
        <p:nvSpPr>
          <p:cNvPr id="2255" name="Google Shape;2255;p13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56" name="Google Shape;2256;p134"/>
          <p:cNvSpPr txBox="1"/>
          <p:nvPr/>
        </p:nvSpPr>
        <p:spPr>
          <a:xfrm>
            <a:off x="2651975" y="3507675"/>
            <a:ext cx="3825900" cy="73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Great Library</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0" name="Shape 2260"/>
        <p:cNvGrpSpPr/>
        <p:nvPr/>
      </p:nvGrpSpPr>
      <p:grpSpPr>
        <a:xfrm>
          <a:off x="0" y="0"/>
          <a:ext cx="0" cy="0"/>
          <a:chOff x="0" y="0"/>
          <a:chExt cx="0" cy="0"/>
        </a:xfrm>
      </p:grpSpPr>
      <p:sp>
        <p:nvSpPr>
          <p:cNvPr id="2261" name="Google Shape;2261;p13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Lesson Recap</a:t>
            </a:r>
            <a:endParaRPr/>
          </a:p>
        </p:txBody>
      </p:sp>
      <p:sp>
        <p:nvSpPr>
          <p:cNvPr id="2262" name="Google Shape;2262;p13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6" name="Shape 2266"/>
        <p:cNvGrpSpPr/>
        <p:nvPr/>
      </p:nvGrpSpPr>
      <p:grpSpPr>
        <a:xfrm>
          <a:off x="0" y="0"/>
          <a:ext cx="0" cy="0"/>
          <a:chOff x="0" y="0"/>
          <a:chExt cx="0" cy="0"/>
        </a:xfrm>
      </p:grpSpPr>
      <p:sp>
        <p:nvSpPr>
          <p:cNvPr id="2267" name="Google Shape;2267;p136"/>
          <p:cNvSpPr txBox="1"/>
          <p:nvPr>
            <p:ph type="title"/>
          </p:nvPr>
        </p:nvSpPr>
        <p:spPr>
          <a:xfrm>
            <a:off x="274350" y="948400"/>
            <a:ext cx="8595300" cy="26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Which command would we use to retrieve a list of all files in a folder?</a:t>
            </a:r>
            <a:endParaRPr/>
          </a:p>
        </p:txBody>
      </p:sp>
      <p:sp>
        <p:nvSpPr>
          <p:cNvPr id="2268" name="Google Shape;2268;p13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2" name="Shape 2272"/>
        <p:cNvGrpSpPr/>
        <p:nvPr/>
      </p:nvGrpSpPr>
      <p:grpSpPr>
        <a:xfrm>
          <a:off x="0" y="0"/>
          <a:ext cx="0" cy="0"/>
          <a:chOff x="0" y="0"/>
          <a:chExt cx="0" cy="0"/>
        </a:xfrm>
      </p:grpSpPr>
      <p:sp>
        <p:nvSpPr>
          <p:cNvPr id="2273" name="Google Shape;2273;p137"/>
          <p:cNvSpPr txBox="1"/>
          <p:nvPr>
            <p:ph type="title"/>
          </p:nvPr>
        </p:nvSpPr>
        <p:spPr>
          <a:xfrm>
            <a:off x="274350" y="948400"/>
            <a:ext cx="8595300" cy="26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Which command would we use to retrieve a list of all files in a folder?</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4800">
                <a:highlight>
                  <a:srgbClr val="F1C232"/>
                </a:highlight>
                <a:latin typeface="Roboto Mono"/>
                <a:ea typeface="Roboto Mono"/>
                <a:cs typeface="Roboto Mono"/>
                <a:sym typeface="Roboto Mono"/>
              </a:rPr>
              <a:t>l</a:t>
            </a:r>
            <a:r>
              <a:rPr lang="en" sz="4800">
                <a:highlight>
                  <a:srgbClr val="F1C232"/>
                </a:highlight>
                <a:latin typeface="Roboto Mono"/>
                <a:ea typeface="Roboto Mono"/>
                <a:cs typeface="Roboto Mono"/>
                <a:sym typeface="Roboto Mono"/>
              </a:rPr>
              <a:t>s</a:t>
            </a:r>
            <a:endParaRPr sz="4800">
              <a:highlight>
                <a:srgbClr val="F1C232"/>
              </a:highlight>
              <a:latin typeface="Roboto Mono"/>
              <a:ea typeface="Roboto Mono"/>
              <a:cs typeface="Roboto Mono"/>
              <a:sym typeface="Roboto Mono"/>
            </a:endParaRPr>
          </a:p>
        </p:txBody>
      </p:sp>
      <p:sp>
        <p:nvSpPr>
          <p:cNvPr id="2274" name="Google Shape;2274;p13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8" name="Shape 2278"/>
        <p:cNvGrpSpPr/>
        <p:nvPr/>
      </p:nvGrpSpPr>
      <p:grpSpPr>
        <a:xfrm>
          <a:off x="0" y="0"/>
          <a:ext cx="0" cy="0"/>
          <a:chOff x="0" y="0"/>
          <a:chExt cx="0" cy="0"/>
        </a:xfrm>
      </p:grpSpPr>
      <p:sp>
        <p:nvSpPr>
          <p:cNvPr id="2279" name="Google Shape;2279;p138"/>
          <p:cNvSpPr txBox="1"/>
          <p:nvPr>
            <p:ph type="title"/>
          </p:nvPr>
        </p:nvSpPr>
        <p:spPr>
          <a:xfrm>
            <a:off x="274350" y="948400"/>
            <a:ext cx="8595300" cy="26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Which command would we use to create a folder?</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sz="4800">
              <a:latin typeface="Roboto Mono Medium"/>
              <a:ea typeface="Roboto Mono Medium"/>
              <a:cs typeface="Roboto Mono Medium"/>
              <a:sym typeface="Roboto Mono Medium"/>
            </a:endParaRPr>
          </a:p>
        </p:txBody>
      </p:sp>
      <p:sp>
        <p:nvSpPr>
          <p:cNvPr id="2280" name="Google Shape;2280;p13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4" name="Shape 2284"/>
        <p:cNvGrpSpPr/>
        <p:nvPr/>
      </p:nvGrpSpPr>
      <p:grpSpPr>
        <a:xfrm>
          <a:off x="0" y="0"/>
          <a:ext cx="0" cy="0"/>
          <a:chOff x="0" y="0"/>
          <a:chExt cx="0" cy="0"/>
        </a:xfrm>
      </p:grpSpPr>
      <p:sp>
        <p:nvSpPr>
          <p:cNvPr id="2285" name="Google Shape;2285;p139"/>
          <p:cNvSpPr txBox="1"/>
          <p:nvPr>
            <p:ph type="title"/>
          </p:nvPr>
        </p:nvSpPr>
        <p:spPr>
          <a:xfrm>
            <a:off x="274350" y="948400"/>
            <a:ext cx="8595300" cy="26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Which command would we use to create a folder?</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4800">
                <a:highlight>
                  <a:srgbClr val="F1C232"/>
                </a:highlight>
                <a:latin typeface="Roboto Mono Medium"/>
                <a:ea typeface="Roboto Mono Medium"/>
                <a:cs typeface="Roboto Mono Medium"/>
                <a:sym typeface="Roboto Mono Medium"/>
              </a:rPr>
              <a:t>mkdir</a:t>
            </a:r>
            <a:endParaRPr sz="4800">
              <a:highlight>
                <a:srgbClr val="F1C232"/>
              </a:highlight>
              <a:latin typeface="Roboto Mono Medium"/>
              <a:ea typeface="Roboto Mono Medium"/>
              <a:cs typeface="Roboto Mono Medium"/>
              <a:sym typeface="Roboto Mono Medium"/>
            </a:endParaRPr>
          </a:p>
        </p:txBody>
      </p:sp>
      <p:sp>
        <p:nvSpPr>
          <p:cNvPr id="2286" name="Google Shape;2286;p13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0" name="Shape 2290"/>
        <p:cNvGrpSpPr/>
        <p:nvPr/>
      </p:nvGrpSpPr>
      <p:grpSpPr>
        <a:xfrm>
          <a:off x="0" y="0"/>
          <a:ext cx="0" cy="0"/>
          <a:chOff x="0" y="0"/>
          <a:chExt cx="0" cy="0"/>
        </a:xfrm>
      </p:grpSpPr>
      <p:sp>
        <p:nvSpPr>
          <p:cNvPr id="2291" name="Google Shape;2291;p140"/>
          <p:cNvSpPr txBox="1"/>
          <p:nvPr>
            <p:ph type="title"/>
          </p:nvPr>
        </p:nvSpPr>
        <p:spPr>
          <a:xfrm>
            <a:off x="274350" y="948400"/>
            <a:ext cx="8595300" cy="26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Which command would we use to create a file?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sz="4800">
              <a:latin typeface="Roboto Mono Medium"/>
              <a:ea typeface="Roboto Mono Medium"/>
              <a:cs typeface="Roboto Mono Medium"/>
              <a:sym typeface="Roboto Mono Medium"/>
            </a:endParaRPr>
          </a:p>
        </p:txBody>
      </p:sp>
      <p:sp>
        <p:nvSpPr>
          <p:cNvPr id="2292" name="Google Shape;2292;p14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6" name="Shape 2296"/>
        <p:cNvGrpSpPr/>
        <p:nvPr/>
      </p:nvGrpSpPr>
      <p:grpSpPr>
        <a:xfrm>
          <a:off x="0" y="0"/>
          <a:ext cx="0" cy="0"/>
          <a:chOff x="0" y="0"/>
          <a:chExt cx="0" cy="0"/>
        </a:xfrm>
      </p:grpSpPr>
      <p:sp>
        <p:nvSpPr>
          <p:cNvPr id="2297" name="Google Shape;2297;p141"/>
          <p:cNvSpPr txBox="1"/>
          <p:nvPr>
            <p:ph type="title"/>
          </p:nvPr>
        </p:nvSpPr>
        <p:spPr>
          <a:xfrm>
            <a:off x="274350" y="948400"/>
            <a:ext cx="8595300" cy="26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Which command would we use to create a file?</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4800">
                <a:highlight>
                  <a:srgbClr val="F1C232"/>
                </a:highlight>
                <a:latin typeface="Roboto Mono Medium"/>
                <a:ea typeface="Roboto Mono Medium"/>
                <a:cs typeface="Roboto Mono Medium"/>
                <a:sym typeface="Roboto Mono Medium"/>
              </a:rPr>
              <a:t>touch</a:t>
            </a:r>
            <a:endParaRPr sz="4800">
              <a:highlight>
                <a:srgbClr val="F1C232"/>
              </a:highlight>
              <a:latin typeface="Roboto Mono Medium"/>
              <a:ea typeface="Roboto Mono Medium"/>
              <a:cs typeface="Roboto Mono Medium"/>
              <a:sym typeface="Roboto Mono Medium"/>
            </a:endParaRPr>
          </a:p>
        </p:txBody>
      </p:sp>
      <p:sp>
        <p:nvSpPr>
          <p:cNvPr id="2298" name="Google Shape;2298;p14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2" name="Shape 2302"/>
        <p:cNvGrpSpPr/>
        <p:nvPr/>
      </p:nvGrpSpPr>
      <p:grpSpPr>
        <a:xfrm>
          <a:off x="0" y="0"/>
          <a:ext cx="0" cy="0"/>
          <a:chOff x="0" y="0"/>
          <a:chExt cx="0" cy="0"/>
        </a:xfrm>
      </p:grpSpPr>
      <p:sp>
        <p:nvSpPr>
          <p:cNvPr id="2303" name="Google Shape;2303;p142"/>
          <p:cNvSpPr txBox="1"/>
          <p:nvPr>
            <p:ph type="title"/>
          </p:nvPr>
        </p:nvSpPr>
        <p:spPr>
          <a:xfrm>
            <a:off x="274350" y="948400"/>
            <a:ext cx="8595300" cy="26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do </a:t>
            </a:r>
            <a:r>
              <a:rPr lang="en">
                <a:latin typeface="Roboto Mono Medium"/>
                <a:ea typeface="Roboto Mono Medium"/>
                <a:cs typeface="Roboto Mono Medium"/>
                <a:sym typeface="Roboto Mono Medium"/>
              </a:rPr>
              <a:t>explorer .</a:t>
            </a:r>
            <a:r>
              <a:rPr lang="en"/>
              <a:t> and </a:t>
            </a:r>
            <a:r>
              <a:rPr lang="en">
                <a:latin typeface="Roboto Mono Medium"/>
                <a:ea typeface="Roboto Mono Medium"/>
                <a:cs typeface="Roboto Mono Medium"/>
                <a:sym typeface="Roboto Mono Medium"/>
              </a:rPr>
              <a:t>open .</a:t>
            </a:r>
            <a:r>
              <a:rPr lang="en"/>
              <a:t> commands do?</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sz="4800">
              <a:latin typeface="Roboto Mono Medium"/>
              <a:ea typeface="Roboto Mono Medium"/>
              <a:cs typeface="Roboto Mono Medium"/>
              <a:sym typeface="Roboto Mono Medium"/>
            </a:endParaRPr>
          </a:p>
        </p:txBody>
      </p:sp>
      <p:sp>
        <p:nvSpPr>
          <p:cNvPr id="2304" name="Google Shape;2304;p14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8" name="Shape 2058"/>
        <p:cNvGrpSpPr/>
        <p:nvPr/>
      </p:nvGrpSpPr>
      <p:grpSpPr>
        <a:xfrm>
          <a:off x="0" y="0"/>
          <a:ext cx="0" cy="0"/>
          <a:chOff x="0" y="0"/>
          <a:chExt cx="0" cy="0"/>
        </a:xfrm>
      </p:grpSpPr>
      <p:sp>
        <p:nvSpPr>
          <p:cNvPr id="2059" name="Google Shape;2059;p107"/>
          <p:cNvSpPr txBox="1"/>
          <p:nvPr>
            <p:ph type="title"/>
          </p:nvPr>
        </p:nvSpPr>
        <p:spPr>
          <a:xfrm>
            <a:off x="274350" y="3307075"/>
            <a:ext cx="8734800" cy="1561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latin typeface="Roboto"/>
                <a:ea typeface="Roboto"/>
                <a:cs typeface="Roboto"/>
                <a:sym typeface="Roboto"/>
              </a:rPr>
              <a:t>Raise a Fist:</a:t>
            </a:r>
            <a:r>
              <a:rPr lang="en" sz="1800"/>
              <a:t> If you’ve never worked with the command line</a:t>
            </a:r>
            <a:r>
              <a:rPr lang="en" sz="1800"/>
              <a:t> and barely know what it is.</a:t>
            </a:r>
            <a:endParaRPr sz="1800"/>
          </a:p>
          <a:p>
            <a:pPr indent="0" lvl="0" marL="0" rtl="0" algn="l">
              <a:lnSpc>
                <a:spcPct val="150000"/>
              </a:lnSpc>
              <a:spcBef>
                <a:spcPts val="0"/>
              </a:spcBef>
              <a:spcAft>
                <a:spcPts val="0"/>
              </a:spcAft>
              <a:buNone/>
            </a:pPr>
            <a:r>
              <a:rPr lang="en" sz="1800">
                <a:latin typeface="Roboto"/>
                <a:ea typeface="Roboto"/>
                <a:cs typeface="Roboto"/>
                <a:sym typeface="Roboto"/>
              </a:rPr>
              <a:t>Raise a Five:</a:t>
            </a:r>
            <a:r>
              <a:rPr lang="en" sz="1800"/>
              <a:t> IF you work with the command line on a daily basis.</a:t>
            </a:r>
            <a:endParaRPr sz="1800"/>
          </a:p>
          <a:p>
            <a:pPr indent="0" lvl="0" marL="0" rtl="0" algn="l">
              <a:lnSpc>
                <a:spcPct val="150000"/>
              </a:lnSpc>
              <a:spcBef>
                <a:spcPts val="0"/>
              </a:spcBef>
              <a:spcAft>
                <a:spcPts val="0"/>
              </a:spcAft>
              <a:buNone/>
            </a:pPr>
            <a:r>
              <a:rPr lang="en" sz="1800">
                <a:latin typeface="Roboto"/>
                <a:ea typeface="Roboto"/>
                <a:cs typeface="Roboto"/>
                <a:sym typeface="Roboto"/>
              </a:rPr>
              <a:t>Raise One, Two, Three or Four:</a:t>
            </a:r>
            <a:r>
              <a:rPr lang="en" sz="1800"/>
              <a:t> if you fall somewhere </a:t>
            </a:r>
            <a:r>
              <a:rPr lang="en" sz="1800"/>
              <a:t>in between</a:t>
            </a:r>
            <a:r>
              <a:rPr lang="en" sz="1800"/>
              <a:t>. </a:t>
            </a:r>
            <a:endParaRPr sz="1800"/>
          </a:p>
        </p:txBody>
      </p:sp>
      <p:sp>
        <p:nvSpPr>
          <p:cNvPr id="2060" name="Google Shape;2060;p1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8" name="Shape 2308"/>
        <p:cNvGrpSpPr/>
        <p:nvPr/>
      </p:nvGrpSpPr>
      <p:grpSpPr>
        <a:xfrm>
          <a:off x="0" y="0"/>
          <a:ext cx="0" cy="0"/>
          <a:chOff x="0" y="0"/>
          <a:chExt cx="0" cy="0"/>
        </a:xfrm>
      </p:grpSpPr>
      <p:sp>
        <p:nvSpPr>
          <p:cNvPr id="2309" name="Google Shape;2309;p143"/>
          <p:cNvSpPr txBox="1"/>
          <p:nvPr>
            <p:ph type="title"/>
          </p:nvPr>
        </p:nvSpPr>
        <p:spPr>
          <a:xfrm>
            <a:off x="274350" y="948400"/>
            <a:ext cx="8595300" cy="26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do </a:t>
            </a:r>
            <a:r>
              <a:rPr lang="en">
                <a:latin typeface="Roboto Mono Medium"/>
                <a:ea typeface="Roboto Mono Medium"/>
                <a:cs typeface="Roboto Mono Medium"/>
                <a:sym typeface="Roboto Mono Medium"/>
              </a:rPr>
              <a:t>explorer .</a:t>
            </a:r>
            <a:r>
              <a:rPr lang="en"/>
              <a:t> and </a:t>
            </a:r>
            <a:r>
              <a:rPr lang="en">
                <a:latin typeface="Roboto Mono Medium"/>
                <a:ea typeface="Roboto Mono Medium"/>
                <a:cs typeface="Roboto Mono Medium"/>
                <a:sym typeface="Roboto Mono Medium"/>
              </a:rPr>
              <a:t>open .</a:t>
            </a:r>
            <a:r>
              <a:rPr lang="en"/>
              <a:t> commands do?</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highlight>
                  <a:srgbClr val="F1C232"/>
                </a:highlight>
              </a:rPr>
              <a:t>The open the present working directory in the file explorer.</a:t>
            </a:r>
            <a:endParaRPr>
              <a:highlight>
                <a:srgbClr val="F1C232"/>
              </a:highlight>
            </a:endParaRPr>
          </a:p>
          <a:p>
            <a:pPr indent="0" lvl="0" marL="0" rtl="0" algn="l">
              <a:spcBef>
                <a:spcPts val="0"/>
              </a:spcBef>
              <a:spcAft>
                <a:spcPts val="0"/>
              </a:spcAft>
              <a:buNone/>
            </a:pPr>
            <a:r>
              <a:t/>
            </a:r>
            <a:endParaRPr sz="4800">
              <a:latin typeface="Roboto Mono Medium"/>
              <a:ea typeface="Roboto Mono Medium"/>
              <a:cs typeface="Roboto Mono Medium"/>
              <a:sym typeface="Roboto Mono Medium"/>
            </a:endParaRPr>
          </a:p>
        </p:txBody>
      </p:sp>
      <p:sp>
        <p:nvSpPr>
          <p:cNvPr id="2310" name="Google Shape;2310;p14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4" name="Shape 2314"/>
        <p:cNvGrpSpPr/>
        <p:nvPr/>
      </p:nvGrpSpPr>
      <p:grpSpPr>
        <a:xfrm>
          <a:off x="0" y="0"/>
          <a:ext cx="0" cy="0"/>
          <a:chOff x="0" y="0"/>
          <a:chExt cx="0" cy="0"/>
        </a:xfrm>
      </p:grpSpPr>
      <p:sp>
        <p:nvSpPr>
          <p:cNvPr id="2315" name="Google Shape;2315;p144"/>
          <p:cNvSpPr txBox="1"/>
          <p:nvPr>
            <p:ph type="title"/>
          </p:nvPr>
        </p:nvSpPr>
        <p:spPr>
          <a:xfrm>
            <a:off x="274350" y="948400"/>
            <a:ext cx="8595300" cy="26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Which </a:t>
            </a:r>
            <a:r>
              <a:rPr lang="en"/>
              <a:t>commands could we use to preview a file’s contents?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sz="4800">
              <a:latin typeface="Roboto Mono Medium"/>
              <a:ea typeface="Roboto Mono Medium"/>
              <a:cs typeface="Roboto Mono Medium"/>
              <a:sym typeface="Roboto Mono Medium"/>
            </a:endParaRPr>
          </a:p>
        </p:txBody>
      </p:sp>
      <p:sp>
        <p:nvSpPr>
          <p:cNvPr id="2316" name="Google Shape;2316;p14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0" name="Shape 2320"/>
        <p:cNvGrpSpPr/>
        <p:nvPr/>
      </p:nvGrpSpPr>
      <p:grpSpPr>
        <a:xfrm>
          <a:off x="0" y="0"/>
          <a:ext cx="0" cy="0"/>
          <a:chOff x="0" y="0"/>
          <a:chExt cx="0" cy="0"/>
        </a:xfrm>
      </p:grpSpPr>
      <p:sp>
        <p:nvSpPr>
          <p:cNvPr id="2321" name="Google Shape;2321;p145"/>
          <p:cNvSpPr txBox="1"/>
          <p:nvPr>
            <p:ph type="title"/>
          </p:nvPr>
        </p:nvSpPr>
        <p:spPr>
          <a:xfrm>
            <a:off x="274350" y="948400"/>
            <a:ext cx="8595300" cy="26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Which commands could we use to preview a file’s contents?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highlight>
                  <a:srgbClr val="F1C232"/>
                </a:highlight>
                <a:latin typeface="Roboto Mono Medium"/>
                <a:ea typeface="Roboto Mono Medium"/>
                <a:cs typeface="Roboto Mono Medium"/>
                <a:sym typeface="Roboto Mono Medium"/>
              </a:rPr>
              <a:t>head </a:t>
            </a:r>
            <a:endParaRPr>
              <a:highlight>
                <a:srgbClr val="F1C232"/>
              </a:highlight>
              <a:latin typeface="Roboto Mono Medium"/>
              <a:ea typeface="Roboto Mono Medium"/>
              <a:cs typeface="Roboto Mono Medium"/>
              <a:sym typeface="Roboto Mono Medium"/>
            </a:endParaRPr>
          </a:p>
          <a:p>
            <a:pPr indent="0" lvl="0" marL="0" rtl="0" algn="ctr">
              <a:spcBef>
                <a:spcPts val="0"/>
              </a:spcBef>
              <a:spcAft>
                <a:spcPts val="0"/>
              </a:spcAft>
              <a:buNone/>
            </a:pPr>
            <a:r>
              <a:rPr lang="en">
                <a:highlight>
                  <a:srgbClr val="F1C232"/>
                </a:highlight>
                <a:latin typeface="Roboto Mono Medium"/>
                <a:ea typeface="Roboto Mono Medium"/>
                <a:cs typeface="Roboto Mono Medium"/>
                <a:sym typeface="Roboto Mono Medium"/>
              </a:rPr>
              <a:t>tail </a:t>
            </a:r>
            <a:endParaRPr>
              <a:highlight>
                <a:srgbClr val="F1C232"/>
              </a:highlight>
              <a:latin typeface="Roboto Mono Medium"/>
              <a:ea typeface="Roboto Mono Medium"/>
              <a:cs typeface="Roboto Mono Medium"/>
              <a:sym typeface="Roboto Mono Medium"/>
            </a:endParaRPr>
          </a:p>
          <a:p>
            <a:pPr indent="0" lvl="0" marL="0" rtl="0" algn="ctr">
              <a:spcBef>
                <a:spcPts val="0"/>
              </a:spcBef>
              <a:spcAft>
                <a:spcPts val="0"/>
              </a:spcAft>
              <a:buNone/>
            </a:pPr>
            <a:r>
              <a:rPr lang="en">
                <a:highlight>
                  <a:srgbClr val="F1C232"/>
                </a:highlight>
                <a:latin typeface="Roboto Mono Medium"/>
                <a:ea typeface="Roboto Mono Medium"/>
                <a:cs typeface="Roboto Mono Medium"/>
                <a:sym typeface="Roboto Mono Medium"/>
              </a:rPr>
              <a:t>less</a:t>
            </a:r>
            <a:r>
              <a:rPr lang="en">
                <a:highlight>
                  <a:srgbClr val="F1C232"/>
                </a:highlight>
              </a:rPr>
              <a:t>  </a:t>
            </a:r>
            <a:endParaRPr>
              <a:highlight>
                <a:srgbClr val="F1C232"/>
              </a:highlight>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sz="4800">
              <a:latin typeface="Roboto Mono Medium"/>
              <a:ea typeface="Roboto Mono Medium"/>
              <a:cs typeface="Roboto Mono Medium"/>
              <a:sym typeface="Roboto Mono Medium"/>
            </a:endParaRPr>
          </a:p>
        </p:txBody>
      </p:sp>
      <p:sp>
        <p:nvSpPr>
          <p:cNvPr id="2322" name="Google Shape;2322;p14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6" name="Shape 2326"/>
        <p:cNvGrpSpPr/>
        <p:nvPr/>
      </p:nvGrpSpPr>
      <p:grpSpPr>
        <a:xfrm>
          <a:off x="0" y="0"/>
          <a:ext cx="0" cy="0"/>
          <a:chOff x="0" y="0"/>
          <a:chExt cx="0" cy="0"/>
        </a:xfrm>
      </p:grpSpPr>
      <p:sp>
        <p:nvSpPr>
          <p:cNvPr id="2327" name="Google Shape;2327;p146"/>
          <p:cNvSpPr txBox="1"/>
          <p:nvPr>
            <p:ph type="title"/>
          </p:nvPr>
        </p:nvSpPr>
        <p:spPr>
          <a:xfrm>
            <a:off x="274350" y="948400"/>
            <a:ext cx="8595300" cy="26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Which command would we use to combine two files together? </a:t>
            </a:r>
            <a:endParaRPr sz="3000"/>
          </a:p>
          <a:p>
            <a:pPr indent="0" lvl="0" marL="0" rtl="0" algn="ctr">
              <a:spcBef>
                <a:spcPts val="0"/>
              </a:spcBef>
              <a:spcAft>
                <a:spcPts val="0"/>
              </a:spcAft>
              <a:buNone/>
            </a:pPr>
            <a:r>
              <a:rPr lang="en" sz="3000"/>
              <a:t>How would we make it so the output was save?</a:t>
            </a:r>
            <a:endParaRPr sz="3000"/>
          </a:p>
          <a:p>
            <a:pPr indent="0" lvl="0" marL="0" rtl="0" algn="ctr">
              <a:spcBef>
                <a:spcPts val="0"/>
              </a:spcBef>
              <a:spcAft>
                <a:spcPts val="0"/>
              </a:spcAft>
              <a:buNone/>
            </a:pPr>
            <a:r>
              <a:t/>
            </a:r>
            <a:endParaRPr/>
          </a:p>
          <a:p>
            <a:pPr indent="0" lvl="0" marL="0" rtl="0" algn="ctr">
              <a:spcBef>
                <a:spcPts val="0"/>
              </a:spcBef>
              <a:spcAft>
                <a:spcPts val="0"/>
              </a:spcAft>
              <a:buNone/>
            </a:pPr>
            <a:r>
              <a:rPr lang="en"/>
              <a:t>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sz="4800">
              <a:latin typeface="Roboto Mono Medium"/>
              <a:ea typeface="Roboto Mono Medium"/>
              <a:cs typeface="Roboto Mono Medium"/>
              <a:sym typeface="Roboto Mono Medium"/>
            </a:endParaRPr>
          </a:p>
        </p:txBody>
      </p:sp>
      <p:sp>
        <p:nvSpPr>
          <p:cNvPr id="2328" name="Google Shape;2328;p14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2" name="Shape 2332"/>
        <p:cNvGrpSpPr/>
        <p:nvPr/>
      </p:nvGrpSpPr>
      <p:grpSpPr>
        <a:xfrm>
          <a:off x="0" y="0"/>
          <a:ext cx="0" cy="0"/>
          <a:chOff x="0" y="0"/>
          <a:chExt cx="0" cy="0"/>
        </a:xfrm>
      </p:grpSpPr>
      <p:sp>
        <p:nvSpPr>
          <p:cNvPr id="2333" name="Google Shape;2333;p147"/>
          <p:cNvSpPr txBox="1"/>
          <p:nvPr>
            <p:ph type="title"/>
          </p:nvPr>
        </p:nvSpPr>
        <p:spPr>
          <a:xfrm>
            <a:off x="274350" y="948400"/>
            <a:ext cx="8595300" cy="264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Which command would we use to combine two files together? </a:t>
            </a:r>
            <a:endParaRPr sz="3000"/>
          </a:p>
          <a:p>
            <a:pPr indent="0" lvl="0" marL="0" rtl="0" algn="ctr">
              <a:spcBef>
                <a:spcPts val="0"/>
              </a:spcBef>
              <a:spcAft>
                <a:spcPts val="0"/>
              </a:spcAft>
              <a:buNone/>
            </a:pPr>
            <a:r>
              <a:rPr lang="en" sz="3000"/>
              <a:t>How would we make it so the output was save?</a:t>
            </a:r>
            <a:endParaRPr sz="3000"/>
          </a:p>
          <a:p>
            <a:pPr indent="0" lvl="0" marL="0" rtl="0" algn="ctr">
              <a:spcBef>
                <a:spcPts val="0"/>
              </a:spcBef>
              <a:spcAft>
                <a:spcPts val="0"/>
              </a:spcAft>
              <a:buNone/>
            </a:pPr>
            <a:r>
              <a:t/>
            </a:r>
            <a:endParaRPr/>
          </a:p>
          <a:p>
            <a:pPr indent="0" lvl="0" marL="0" rtl="0" algn="ctr">
              <a:spcBef>
                <a:spcPts val="0"/>
              </a:spcBef>
              <a:spcAft>
                <a:spcPts val="0"/>
              </a:spcAft>
              <a:buNone/>
            </a:pPr>
            <a:r>
              <a:rPr lang="en">
                <a:highlight>
                  <a:srgbClr val="FFD966"/>
                </a:highlight>
                <a:latin typeface="Roboto Mono Medium"/>
                <a:ea typeface="Roboto Mono Medium"/>
                <a:cs typeface="Roboto Mono Medium"/>
                <a:sym typeface="Roboto Mono Medium"/>
              </a:rPr>
              <a:t>cat</a:t>
            </a:r>
            <a:endParaRPr>
              <a:highlight>
                <a:srgbClr val="FFD966"/>
              </a:highlight>
              <a:latin typeface="Roboto Mono Medium"/>
              <a:ea typeface="Roboto Mono Medium"/>
              <a:cs typeface="Roboto Mono Medium"/>
              <a:sym typeface="Roboto Mono Medium"/>
            </a:endParaRPr>
          </a:p>
          <a:p>
            <a:pPr indent="0" lvl="0" marL="0" rtl="0" algn="ctr">
              <a:spcBef>
                <a:spcPts val="0"/>
              </a:spcBef>
              <a:spcAft>
                <a:spcPts val="0"/>
              </a:spcAft>
              <a:buNone/>
            </a:pPr>
            <a:r>
              <a:rPr lang="en">
                <a:highlight>
                  <a:srgbClr val="FFD966"/>
                </a:highlight>
                <a:latin typeface="Roboto Mono Medium"/>
                <a:ea typeface="Roboto Mono Medium"/>
                <a:cs typeface="Roboto Mono Medium"/>
                <a:sym typeface="Roboto Mono Medium"/>
              </a:rPr>
              <a:t>cat {files} &gt;</a:t>
            </a:r>
            <a:endParaRPr>
              <a:highlight>
                <a:srgbClr val="FFD966"/>
              </a:highlight>
              <a:latin typeface="Roboto Mono Medium"/>
              <a:ea typeface="Roboto Mono Medium"/>
              <a:cs typeface="Roboto Mono Medium"/>
              <a:sym typeface="Roboto Mono Medium"/>
            </a:endParaRPr>
          </a:p>
          <a:p>
            <a:pPr indent="0" lvl="0" marL="0" rtl="0" algn="ctr">
              <a:spcBef>
                <a:spcPts val="0"/>
              </a:spcBef>
              <a:spcAft>
                <a:spcPts val="0"/>
              </a:spcAft>
              <a:buNone/>
            </a:pPr>
            <a:r>
              <a:rPr lang="en"/>
              <a:t>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sz="4800">
              <a:latin typeface="Roboto Mono Medium"/>
              <a:ea typeface="Roboto Mono Medium"/>
              <a:cs typeface="Roboto Mono Medium"/>
              <a:sym typeface="Roboto Mono Medium"/>
            </a:endParaRPr>
          </a:p>
        </p:txBody>
      </p:sp>
      <p:sp>
        <p:nvSpPr>
          <p:cNvPr id="2334" name="Google Shape;2334;p1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8" name="Shape 2338"/>
        <p:cNvGrpSpPr/>
        <p:nvPr/>
      </p:nvGrpSpPr>
      <p:grpSpPr>
        <a:xfrm>
          <a:off x="0" y="0"/>
          <a:ext cx="0" cy="0"/>
          <a:chOff x="0" y="0"/>
          <a:chExt cx="0" cy="0"/>
        </a:xfrm>
      </p:grpSpPr>
      <p:sp>
        <p:nvSpPr>
          <p:cNvPr id="2339" name="Google Shape;2339;p1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Today’s Summary</a:t>
            </a:r>
            <a:endParaRPr/>
          </a:p>
        </p:txBody>
      </p:sp>
      <p:sp>
        <p:nvSpPr>
          <p:cNvPr id="2340" name="Google Shape;2340;p14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covered a lot today:</a:t>
            </a:r>
            <a:endParaRPr/>
          </a:p>
        </p:txBody>
      </p:sp>
      <p:sp>
        <p:nvSpPr>
          <p:cNvPr id="2341" name="Google Shape;2341;p1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42" name="Google Shape;2342;p148"/>
          <p:cNvSpPr txBox="1"/>
          <p:nvPr>
            <p:ph idx="3" type="body"/>
          </p:nvPr>
        </p:nvSpPr>
        <p:spPr>
          <a:xfrm>
            <a:off x="0" y="1167613"/>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ls: </a:t>
            </a:r>
            <a:r>
              <a:rPr lang="en" sz="1800">
                <a:solidFill>
                  <a:schemeClr val="dk1"/>
                </a:solidFill>
                <a:latin typeface="Roboto Light"/>
                <a:ea typeface="Roboto Light"/>
                <a:cs typeface="Roboto Light"/>
                <a:sym typeface="Roboto Light"/>
              </a:rPr>
              <a:t>Lists all files in a directory</a:t>
            </a:r>
            <a:endParaRPr sz="1800">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cd {folder}: </a:t>
            </a:r>
            <a:r>
              <a:rPr lang="en" sz="1800">
                <a:solidFill>
                  <a:schemeClr val="dk1"/>
                </a:solidFill>
                <a:latin typeface="Roboto Light"/>
                <a:ea typeface="Roboto Light"/>
                <a:cs typeface="Roboto Light"/>
                <a:sym typeface="Roboto Light"/>
              </a:rPr>
              <a:t>Change directory</a:t>
            </a:r>
            <a:endParaRPr sz="1800">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mkdir {folder}: </a:t>
            </a:r>
            <a:r>
              <a:rPr lang="en" sz="1800">
                <a:solidFill>
                  <a:schemeClr val="dk1"/>
                </a:solidFill>
                <a:latin typeface="Roboto Light"/>
                <a:ea typeface="Roboto Light"/>
                <a:cs typeface="Roboto Light"/>
                <a:sym typeface="Roboto Light"/>
              </a:rPr>
              <a:t>Make a new folder</a:t>
            </a:r>
            <a:endParaRPr sz="1800">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touch {file}: </a:t>
            </a:r>
            <a:r>
              <a:rPr lang="en" sz="1800">
                <a:solidFill>
                  <a:schemeClr val="dk1"/>
                </a:solidFill>
                <a:latin typeface="Roboto Light"/>
                <a:ea typeface="Roboto Light"/>
                <a:cs typeface="Roboto Light"/>
                <a:sym typeface="Roboto Light"/>
              </a:rPr>
              <a:t>Make a new file</a:t>
            </a:r>
            <a:endParaRPr sz="1800">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cp {file} {destination}: </a:t>
            </a:r>
            <a:r>
              <a:rPr lang="en" sz="1800">
                <a:solidFill>
                  <a:schemeClr val="dk1"/>
                </a:solidFill>
                <a:latin typeface="Roboto Light"/>
                <a:ea typeface="Roboto Light"/>
                <a:cs typeface="Roboto Light"/>
                <a:sym typeface="Roboto Light"/>
              </a:rPr>
              <a:t>Copies a file</a:t>
            </a:r>
            <a:endParaRPr sz="1800">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mv &lt;file&gt; {destination}: </a:t>
            </a:r>
            <a:r>
              <a:rPr lang="en" sz="1800">
                <a:solidFill>
                  <a:schemeClr val="dk1"/>
                </a:solidFill>
                <a:latin typeface="Roboto Light"/>
                <a:ea typeface="Roboto Light"/>
                <a:cs typeface="Roboto Light"/>
                <a:sym typeface="Roboto Light"/>
              </a:rPr>
              <a:t>Moves a file</a:t>
            </a:r>
            <a:endParaRPr sz="1800">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cat {files}: </a:t>
            </a:r>
            <a:r>
              <a:rPr lang="en" sz="1800">
                <a:solidFill>
                  <a:schemeClr val="dk1"/>
                </a:solidFill>
                <a:latin typeface="Roboto Light"/>
                <a:ea typeface="Roboto Light"/>
                <a:cs typeface="Roboto Light"/>
                <a:sym typeface="Roboto Light"/>
              </a:rPr>
              <a:t>Combines files</a:t>
            </a:r>
            <a:endParaRPr sz="1800">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head: </a:t>
            </a:r>
            <a:r>
              <a:rPr lang="en" sz="1800">
                <a:solidFill>
                  <a:schemeClr val="dk1"/>
                </a:solidFill>
                <a:latin typeface="Roboto Light"/>
                <a:ea typeface="Roboto Light"/>
                <a:cs typeface="Roboto Light"/>
                <a:sym typeface="Roboto Light"/>
              </a:rPr>
              <a:t>Previews first 10 lines of a file</a:t>
            </a:r>
            <a:endParaRPr sz="1800">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tail: </a:t>
            </a:r>
            <a:r>
              <a:rPr lang="en" sz="1800">
                <a:solidFill>
                  <a:schemeClr val="dk1"/>
                </a:solidFill>
                <a:latin typeface="Roboto Light"/>
                <a:ea typeface="Roboto Light"/>
                <a:cs typeface="Roboto Light"/>
                <a:sym typeface="Roboto Light"/>
              </a:rPr>
              <a:t>Previews last 10 lines of a file</a:t>
            </a:r>
            <a:endParaRPr sz="1800">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Roboto Mono"/>
                <a:ea typeface="Roboto Mono"/>
                <a:cs typeface="Roboto Mono"/>
                <a:sym typeface="Roboto Mono"/>
              </a:rPr>
              <a:t>less: </a:t>
            </a:r>
            <a:r>
              <a:rPr lang="en" sz="1800">
                <a:solidFill>
                  <a:schemeClr val="dk1"/>
                </a:solidFill>
                <a:latin typeface="Roboto Light"/>
                <a:ea typeface="Roboto Light"/>
                <a:cs typeface="Roboto Light"/>
                <a:sym typeface="Roboto Light"/>
              </a:rPr>
              <a:t>Opens file previewer </a:t>
            </a:r>
            <a:endParaRPr sz="1800">
              <a:solidFill>
                <a:schemeClr val="dk1"/>
              </a:solidFill>
              <a:latin typeface="Roboto Light"/>
              <a:ea typeface="Roboto Light"/>
              <a:cs typeface="Roboto Light"/>
              <a:sym typeface="Roboto Light"/>
            </a:endParaRPr>
          </a:p>
          <a:p>
            <a:pPr indent="0" lvl="0" marL="0" rtl="0" algn="l">
              <a:spcBef>
                <a:spcPts val="0"/>
              </a:spcBef>
              <a:spcAft>
                <a:spcPts val="8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6" name="Shape 2346"/>
        <p:cNvGrpSpPr/>
        <p:nvPr/>
      </p:nvGrpSpPr>
      <p:grpSpPr>
        <a:xfrm>
          <a:off x="0" y="0"/>
          <a:ext cx="0" cy="0"/>
          <a:chOff x="0" y="0"/>
          <a:chExt cx="0" cy="0"/>
        </a:xfrm>
      </p:grpSpPr>
      <p:sp>
        <p:nvSpPr>
          <p:cNvPr id="2347" name="Google Shape;2347;p1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348" name="Google Shape;2348;p14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students will be able to:</a:t>
            </a:r>
            <a:endParaRPr/>
          </a:p>
        </p:txBody>
      </p:sp>
      <p:sp>
        <p:nvSpPr>
          <p:cNvPr id="2349" name="Google Shape;2349;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350" name="Google Shape;2350;p1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51" name="Google Shape;2351;p149"/>
          <p:cNvSpPr txBox="1"/>
          <p:nvPr/>
        </p:nvSpPr>
        <p:spPr>
          <a:xfrm>
            <a:off x="333375" y="1266825"/>
            <a:ext cx="8619300" cy="34896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Explain why the command line is important for IT and security professionals</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Use commands like </a:t>
            </a:r>
            <a:r>
              <a:rPr lang="en" sz="2000">
                <a:latin typeface="Roboto Mono Light"/>
                <a:ea typeface="Roboto Mono Light"/>
                <a:cs typeface="Roboto Mono Light"/>
                <a:sym typeface="Roboto Mono Light"/>
              </a:rPr>
              <a:t>ls, cd, mkdir, touch, cp, mv</a:t>
            </a:r>
            <a:r>
              <a:rPr lang="en" sz="2000">
                <a:latin typeface="Roboto Light"/>
                <a:ea typeface="Roboto Light"/>
                <a:cs typeface="Roboto Light"/>
                <a:sym typeface="Roboto Light"/>
              </a:rPr>
              <a:t>, and </a:t>
            </a:r>
            <a:r>
              <a:rPr lang="en" sz="2000">
                <a:latin typeface="Roboto Mono Light"/>
                <a:ea typeface="Roboto Mono Light"/>
                <a:cs typeface="Roboto Mono Light"/>
                <a:sym typeface="Roboto Mono Light"/>
              </a:rPr>
              <a:t>cat</a:t>
            </a:r>
            <a:r>
              <a:rPr lang="en" sz="2000">
                <a:latin typeface="Roboto Light"/>
                <a:ea typeface="Roboto Light"/>
                <a:cs typeface="Roboto Light"/>
                <a:sym typeface="Roboto Light"/>
              </a:rPr>
              <a:t> for file navigation manipulation.</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Navigate deeply nested folder structures using relative file paths.</a:t>
            </a:r>
            <a:endParaRPr sz="20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Use commands like head, tail and less to preview files in the command line. </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Combine the above commands to accomplish relevant IT tasks</a:t>
            </a:r>
            <a:endParaRPr sz="1800">
              <a:latin typeface="Roboto Light"/>
              <a:ea typeface="Roboto Light"/>
              <a:cs typeface="Roboto Light"/>
              <a:sym typeface="Roboto Light"/>
            </a:endParaRPr>
          </a:p>
        </p:txBody>
      </p:sp>
      <p:sp>
        <p:nvSpPr>
          <p:cNvPr id="2352" name="Google Shape;2352;p149"/>
          <p:cNvSpPr/>
          <p:nvPr/>
        </p:nvSpPr>
        <p:spPr>
          <a:xfrm>
            <a:off x="430175" y="3581813"/>
            <a:ext cx="355500" cy="3555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49"/>
          <p:cNvSpPr/>
          <p:nvPr/>
        </p:nvSpPr>
        <p:spPr>
          <a:xfrm>
            <a:off x="430175" y="3161025"/>
            <a:ext cx="355500" cy="3555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49"/>
          <p:cNvSpPr/>
          <p:nvPr/>
        </p:nvSpPr>
        <p:spPr>
          <a:xfrm>
            <a:off x="430175" y="4002625"/>
            <a:ext cx="355500" cy="3555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49"/>
          <p:cNvSpPr/>
          <p:nvPr/>
        </p:nvSpPr>
        <p:spPr>
          <a:xfrm>
            <a:off x="430175" y="2246975"/>
            <a:ext cx="355500" cy="3555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49"/>
          <p:cNvSpPr/>
          <p:nvPr/>
        </p:nvSpPr>
        <p:spPr>
          <a:xfrm>
            <a:off x="430175" y="1323750"/>
            <a:ext cx="355500" cy="3555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4" name="Shape 2064"/>
        <p:cNvGrpSpPr/>
        <p:nvPr/>
      </p:nvGrpSpPr>
      <p:grpSpPr>
        <a:xfrm>
          <a:off x="0" y="0"/>
          <a:ext cx="0" cy="0"/>
          <a:chOff x="0" y="0"/>
          <a:chExt cx="0" cy="0"/>
        </a:xfrm>
      </p:grpSpPr>
      <p:sp>
        <p:nvSpPr>
          <p:cNvPr id="2065" name="Google Shape;2065;p108"/>
          <p:cNvSpPr txBox="1"/>
          <p:nvPr>
            <p:ph type="title"/>
          </p:nvPr>
        </p:nvSpPr>
        <p:spPr>
          <a:xfrm>
            <a:off x="274350" y="3307075"/>
            <a:ext cx="8581800" cy="1561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rPr>
              <a:t>For those of you who have used the command line, where have you used it and what for? </a:t>
            </a:r>
            <a:endParaRPr/>
          </a:p>
        </p:txBody>
      </p:sp>
      <p:sp>
        <p:nvSpPr>
          <p:cNvPr id="2066" name="Google Shape;2066;p10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0" name="Shape 2070"/>
        <p:cNvGrpSpPr/>
        <p:nvPr/>
      </p:nvGrpSpPr>
      <p:grpSpPr>
        <a:xfrm>
          <a:off x="0" y="0"/>
          <a:ext cx="0" cy="0"/>
          <a:chOff x="0" y="0"/>
          <a:chExt cx="0" cy="0"/>
        </a:xfrm>
      </p:grpSpPr>
      <p:sp>
        <p:nvSpPr>
          <p:cNvPr id="2071" name="Google Shape;2071;p109"/>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command line is a </a:t>
            </a:r>
            <a:r>
              <a:rPr lang="en">
                <a:solidFill>
                  <a:srgbClr val="990000"/>
                </a:solidFill>
              </a:rPr>
              <a:t>critical core competency</a:t>
            </a:r>
            <a:r>
              <a:rPr lang="en"/>
              <a:t> for the job.</a:t>
            </a:r>
            <a:endParaRPr/>
          </a:p>
        </p:txBody>
      </p:sp>
      <p:sp>
        <p:nvSpPr>
          <p:cNvPr id="2072" name="Google Shape;2072;p1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6" name="Shape 2076"/>
        <p:cNvGrpSpPr/>
        <p:nvPr/>
      </p:nvGrpSpPr>
      <p:grpSpPr>
        <a:xfrm>
          <a:off x="0" y="0"/>
          <a:ext cx="0" cy="0"/>
          <a:chOff x="0" y="0"/>
          <a:chExt cx="0" cy="0"/>
        </a:xfrm>
      </p:grpSpPr>
      <p:sp>
        <p:nvSpPr>
          <p:cNvPr id="2077" name="Google Shape;2077;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Why Learn the Command Line?</a:t>
            </a:r>
            <a:endParaRPr/>
          </a:p>
        </p:txBody>
      </p:sp>
      <p:sp>
        <p:nvSpPr>
          <p:cNvPr id="2078" name="Google Shape;2078;p11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As security professionals, the command line is:</a:t>
            </a:r>
            <a:endParaRPr/>
          </a:p>
        </p:txBody>
      </p:sp>
      <p:sp>
        <p:nvSpPr>
          <p:cNvPr id="2079" name="Google Shape;2079;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80" name="Google Shape;2080;p110"/>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The </a:t>
            </a:r>
            <a:r>
              <a:rPr i="1" lang="en">
                <a:solidFill>
                  <a:schemeClr val="dk1"/>
                </a:solidFill>
              </a:rPr>
              <a:t>only </a:t>
            </a:r>
            <a:r>
              <a:rPr lang="en">
                <a:solidFill>
                  <a:schemeClr val="dk1"/>
                </a:solidFill>
              </a:rPr>
              <a:t>way to achieve a desired outcome.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In many cases, you will find yourself working with a system or set of tools with no GUI interface to use at all. This is typical of many servers. The command line will be your only mode for configuration.</a:t>
            </a:r>
            <a:endParaRPr>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a:t>
            </a:r>
            <a:r>
              <a:rPr i="1" lang="en">
                <a:solidFill>
                  <a:schemeClr val="dk1"/>
                </a:solidFill>
              </a:rPr>
              <a:t>fastest</a:t>
            </a:r>
            <a:r>
              <a:rPr lang="en">
                <a:solidFill>
                  <a:schemeClr val="dk1"/>
                </a:solidFill>
              </a:rPr>
              <a:t> way to achieve a desired outcome.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With powerful tools and an ability to execute repeatable scripts, the command line can speed up processes that require significant manual effort. </a:t>
            </a:r>
            <a:endParaRPr>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a:t>
            </a:r>
            <a:r>
              <a:rPr i="1" lang="en">
                <a:solidFill>
                  <a:schemeClr val="dk1"/>
                </a:solidFill>
              </a:rPr>
              <a:t>most flexible </a:t>
            </a:r>
            <a:r>
              <a:rPr lang="en">
                <a:solidFill>
                  <a:schemeClr val="dk1"/>
                </a:solidFill>
              </a:rPr>
              <a:t>way to achieve a desired outcome.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While working with a GUI may be the most familiar, working directly with the command line provides greater control than the standard GUI. You will be able to output logs directly where you like, combine files in unique ways, and string together commands more liberally. </a:t>
            </a:r>
            <a:endParaRPr>
              <a:solidFill>
                <a:schemeClr val="dk1"/>
              </a:solidFill>
              <a:latin typeface="Roboto Light"/>
              <a:ea typeface="Roboto Light"/>
              <a:cs typeface="Roboto Light"/>
              <a:sym typeface="Roboto Light"/>
            </a:endParaRPr>
          </a:p>
          <a:p>
            <a:pPr indent="0" lvl="0" marL="0" rtl="0" algn="l">
              <a:spcBef>
                <a:spcPts val="0"/>
              </a:spcBef>
              <a:spcAft>
                <a:spcPts val="8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4" name="Shape 2084"/>
        <p:cNvGrpSpPr/>
        <p:nvPr/>
      </p:nvGrpSpPr>
      <p:grpSpPr>
        <a:xfrm>
          <a:off x="0" y="0"/>
          <a:ext cx="0" cy="0"/>
          <a:chOff x="0" y="0"/>
          <a:chExt cx="0" cy="0"/>
        </a:xfrm>
      </p:grpSpPr>
      <p:sp>
        <p:nvSpPr>
          <p:cNvPr id="2085" name="Google Shape;2085;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Words to the Wise</a:t>
            </a:r>
            <a:endParaRPr/>
          </a:p>
        </p:txBody>
      </p:sp>
      <p:sp>
        <p:nvSpPr>
          <p:cNvPr id="2086" name="Google Shape;2086;p11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few tips to follow: </a:t>
            </a:r>
            <a:endParaRPr/>
          </a:p>
        </p:txBody>
      </p:sp>
      <p:sp>
        <p:nvSpPr>
          <p:cNvPr id="2087" name="Google Shape;2087;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88" name="Google Shape;2088;p111"/>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The best way to learn the command line is to use it. </a:t>
            </a:r>
            <a:endParaRPr sz="1800">
              <a:latin typeface="Roboto Light"/>
              <a:ea typeface="Roboto Light"/>
              <a:cs typeface="Roboto Light"/>
              <a:sym typeface="Roboto Light"/>
            </a:endParaRPr>
          </a:p>
        </p:txBody>
      </p:sp>
      <p:sp>
        <p:nvSpPr>
          <p:cNvPr id="2089" name="Google Shape;2089;p111"/>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This week will be heavily oriented around hands-on activities.</a:t>
            </a:r>
            <a:endParaRPr sz="1800">
              <a:latin typeface="Roboto Light"/>
              <a:ea typeface="Roboto Light"/>
              <a:cs typeface="Roboto Light"/>
              <a:sym typeface="Roboto Light"/>
            </a:endParaRPr>
          </a:p>
        </p:txBody>
      </p:sp>
      <p:sp>
        <p:nvSpPr>
          <p:cNvPr id="2090" name="Google Shape;2090;p111"/>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Take notes during each demo and try your best on activities. </a:t>
            </a:r>
            <a:endParaRPr sz="1800">
              <a:latin typeface="Roboto Light"/>
              <a:ea typeface="Roboto Light"/>
              <a:cs typeface="Roboto Light"/>
              <a:sym typeface="Roboto Light"/>
            </a:endParaRPr>
          </a:p>
        </p:txBody>
      </p:sp>
      <p:sp>
        <p:nvSpPr>
          <p:cNvPr id="2091" name="Google Shape;2091;p111"/>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Remember: Practice makes perfect!</a:t>
            </a:r>
            <a:endParaRPr sz="1800">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5" name="Shape 2095"/>
        <p:cNvGrpSpPr/>
        <p:nvPr/>
      </p:nvGrpSpPr>
      <p:grpSpPr>
        <a:xfrm>
          <a:off x="0" y="0"/>
          <a:ext cx="0" cy="0"/>
          <a:chOff x="0" y="0"/>
          <a:chExt cx="0" cy="0"/>
        </a:xfrm>
      </p:grpSpPr>
      <p:sp>
        <p:nvSpPr>
          <p:cNvPr id="2096" name="Google Shape;2096;p11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2097" name="Google Shape;2097;p11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98" name="Google Shape;2098;p11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a:t>
            </a:r>
            <a:r>
              <a:rPr lang="en"/>
              <a:t>Install Git Bash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To use the command line, Windows-based students need to install Git Bash. Mac-based students will navigate to their terminal.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Instructions sent via Slack.</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